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Barlow" panose="020B0604020202020204" charset="0"/>
      <p:regular r:id="rId17"/>
    </p:embeddedFont>
    <p:embeddedFont>
      <p:font typeface="Barlow Bold" panose="020B0604020202020204" charset="0"/>
      <p:regular r:id="rId18"/>
    </p:embeddedFont>
    <p:embeddedFont>
      <p:font typeface="Calibri" panose="020F0502020204030204" pitchFamily="34" charset="0"/>
      <p:regular r:id="rId19"/>
      <p:bold r:id="rId20"/>
      <p:italic r:id="rId21"/>
      <p:boldItalic r:id="rId22"/>
    </p:embeddedFont>
    <p:embeddedFont>
      <p:font typeface="Fira Sans" panose="020B0604020202020204" charset="0"/>
      <p:regular r:id="rId23"/>
    </p:embeddedFont>
    <p:embeddedFont>
      <p:font typeface="Fira Sans Bold" panose="020B0604020202020204" charset="0"/>
      <p:regular r:id="rId24"/>
    </p:embeddedFont>
    <p:embeddedFont>
      <p:font typeface="Fira Sans Light" panose="020B0604020202020204" charset="0"/>
      <p:regular r:id="rId25"/>
    </p:embeddedFont>
    <p:embeddedFont>
      <p:font typeface="Fira Sans Semi-Bold" panose="020B0604020202020204" charset="0"/>
      <p:regular r:id="rId26"/>
    </p:embeddedFont>
    <p:embeddedFont>
      <p:font typeface="Fira Sans Ultra-Bold" panose="020B0604020202020204" charset="0"/>
      <p:regular r:id="rId27"/>
    </p:embeddedFont>
    <p:embeddedFont>
      <p:font typeface="TT Commons Pro Expanded" panose="020B0604020202020204" charset="0"/>
      <p:regular r:id="rId28"/>
    </p:embeddedFont>
    <p:embeddedFont>
      <p:font typeface="TT Commons Pro Expanded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6.svg"/><Relationship Id="rId7" Type="http://schemas.openxmlformats.org/officeDocument/2006/relationships/image" Target="../media/image2.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8.sv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sp>
        <p:nvSpPr>
          <p:cNvPr id="2" name="Freeform 2"/>
          <p:cNvSpPr/>
          <p:nvPr/>
        </p:nvSpPr>
        <p:spPr>
          <a:xfrm rot="-10800000">
            <a:off x="6112390" y="-2119256"/>
            <a:ext cx="12778921" cy="12774766"/>
          </a:xfrm>
          <a:custGeom>
            <a:avLst/>
            <a:gdLst/>
            <a:ahLst/>
            <a:cxnLst/>
            <a:rect l="l" t="t" r="r" b="b"/>
            <a:pathLst>
              <a:path w="12778921" h="12774766">
                <a:moveTo>
                  <a:pt x="0" y="0"/>
                </a:moveTo>
                <a:lnTo>
                  <a:pt x="12778921" y="0"/>
                </a:lnTo>
                <a:lnTo>
                  <a:pt x="12778921" y="12774766"/>
                </a:lnTo>
                <a:lnTo>
                  <a:pt x="0" y="12774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0516183" y="5127715"/>
            <a:ext cx="9193284" cy="5249063"/>
          </a:xfrm>
          <a:custGeom>
            <a:avLst/>
            <a:gdLst/>
            <a:ahLst/>
            <a:cxnLst/>
            <a:rect l="l" t="t" r="r" b="b"/>
            <a:pathLst>
              <a:path w="9193284" h="5249063">
                <a:moveTo>
                  <a:pt x="9193284" y="0"/>
                </a:moveTo>
                <a:lnTo>
                  <a:pt x="0" y="0"/>
                </a:lnTo>
                <a:lnTo>
                  <a:pt x="0" y="5249064"/>
                </a:lnTo>
                <a:lnTo>
                  <a:pt x="9193284" y="5249064"/>
                </a:lnTo>
                <a:lnTo>
                  <a:pt x="9193284" y="0"/>
                </a:lnTo>
                <a:close/>
              </a:path>
            </a:pathLst>
          </a:custGeom>
          <a:blipFill>
            <a:blip r:embed="rId4">
              <a:extLst>
                <a:ext uri="{96DAC541-7B7A-43D3-8B79-37D633B846F1}">
                  <asvg:svgBlip xmlns:asvg="http://schemas.microsoft.com/office/drawing/2016/SVG/main" r:embed="rId5"/>
                </a:ext>
              </a:extLst>
            </a:blip>
            <a:stretch>
              <a:fillRect t="-51576"/>
            </a:stretch>
          </a:blipFill>
        </p:spPr>
      </p:sp>
      <p:grpSp>
        <p:nvGrpSpPr>
          <p:cNvPr id="4" name="Group 4"/>
          <p:cNvGrpSpPr/>
          <p:nvPr/>
        </p:nvGrpSpPr>
        <p:grpSpPr>
          <a:xfrm>
            <a:off x="12012930" y="1028700"/>
            <a:ext cx="5246370" cy="8229600"/>
            <a:chOff x="0" y="0"/>
            <a:chExt cx="812800" cy="1274980"/>
          </a:xfrm>
        </p:grpSpPr>
        <p:sp>
          <p:nvSpPr>
            <p:cNvPr id="5" name="Freeform 5"/>
            <p:cNvSpPr/>
            <p:nvPr/>
          </p:nvSpPr>
          <p:spPr>
            <a:xfrm>
              <a:off x="0" y="0"/>
              <a:ext cx="812800" cy="1274980"/>
            </a:xfrm>
            <a:custGeom>
              <a:avLst/>
              <a:gdLst/>
              <a:ahLst/>
              <a:cxnLst/>
              <a:rect l="l" t="t" r="r" b="b"/>
              <a:pathLst>
                <a:path w="812800" h="1274980">
                  <a:moveTo>
                    <a:pt x="33940" y="0"/>
                  </a:moveTo>
                  <a:lnTo>
                    <a:pt x="778860" y="0"/>
                  </a:lnTo>
                  <a:cubicBezTo>
                    <a:pt x="797604" y="0"/>
                    <a:pt x="812800" y="15196"/>
                    <a:pt x="812800" y="33940"/>
                  </a:cubicBezTo>
                  <a:lnTo>
                    <a:pt x="812800" y="1241040"/>
                  </a:lnTo>
                  <a:cubicBezTo>
                    <a:pt x="812800" y="1259785"/>
                    <a:pt x="797604" y="1274980"/>
                    <a:pt x="778860" y="1274980"/>
                  </a:cubicBezTo>
                  <a:lnTo>
                    <a:pt x="33940" y="1274980"/>
                  </a:lnTo>
                  <a:cubicBezTo>
                    <a:pt x="15196" y="1274980"/>
                    <a:pt x="0" y="1259785"/>
                    <a:pt x="0" y="1241040"/>
                  </a:cubicBezTo>
                  <a:lnTo>
                    <a:pt x="0" y="33940"/>
                  </a:lnTo>
                  <a:cubicBezTo>
                    <a:pt x="0" y="15196"/>
                    <a:pt x="15196" y="0"/>
                    <a:pt x="33940" y="0"/>
                  </a:cubicBezTo>
                  <a:close/>
                </a:path>
              </a:pathLst>
            </a:custGeom>
            <a:blipFill>
              <a:blip r:embed="rId6"/>
              <a:stretch>
                <a:fillRect l="-67720" r="-67720"/>
              </a:stretch>
            </a:blipFill>
          </p:spPr>
        </p:sp>
      </p:grpSp>
      <p:grpSp>
        <p:nvGrpSpPr>
          <p:cNvPr id="6" name="Group 6"/>
          <p:cNvGrpSpPr/>
          <p:nvPr/>
        </p:nvGrpSpPr>
        <p:grpSpPr>
          <a:xfrm>
            <a:off x="1028700" y="952184"/>
            <a:ext cx="9839343" cy="4177079"/>
            <a:chOff x="0" y="0"/>
            <a:chExt cx="13119125" cy="5569439"/>
          </a:xfrm>
        </p:grpSpPr>
        <p:sp>
          <p:nvSpPr>
            <p:cNvPr id="7" name="TextBox 7"/>
            <p:cNvSpPr txBox="1"/>
            <p:nvPr/>
          </p:nvSpPr>
          <p:spPr>
            <a:xfrm>
              <a:off x="0" y="171450"/>
              <a:ext cx="13119125" cy="3321893"/>
            </a:xfrm>
            <a:prstGeom prst="rect">
              <a:avLst/>
            </a:prstGeom>
          </p:spPr>
          <p:txBody>
            <a:bodyPr lIns="0" tIns="0" rIns="0" bIns="0" rtlCol="0" anchor="t">
              <a:spAutoFit/>
            </a:bodyPr>
            <a:lstStyle/>
            <a:p>
              <a:pPr marL="0" lvl="0" indent="0" algn="l">
                <a:lnSpc>
                  <a:spcPts val="9399"/>
                </a:lnSpc>
                <a:spcBef>
                  <a:spcPct val="0"/>
                </a:spcBef>
              </a:pPr>
              <a:r>
                <a:rPr lang="en-US" sz="9399" b="1" u="none" spc="281">
                  <a:solidFill>
                    <a:srgbClr val="FFF6ED"/>
                  </a:solidFill>
                  <a:latin typeface="Fira Sans Ultra-Bold"/>
                  <a:ea typeface="Fira Sans Ultra-Bold"/>
                  <a:cs typeface="Fira Sans Ultra-Bold"/>
                  <a:sym typeface="Fira Sans Ultra-Bold"/>
                </a:rPr>
                <a:t>Customer Churn Analysis</a:t>
              </a:r>
            </a:p>
          </p:txBody>
        </p:sp>
        <p:sp>
          <p:nvSpPr>
            <p:cNvPr id="8" name="TextBox 8"/>
            <p:cNvSpPr txBox="1"/>
            <p:nvPr/>
          </p:nvSpPr>
          <p:spPr>
            <a:xfrm>
              <a:off x="105382" y="4055599"/>
              <a:ext cx="13013742" cy="1513841"/>
            </a:xfrm>
            <a:prstGeom prst="rect">
              <a:avLst/>
            </a:prstGeom>
          </p:spPr>
          <p:txBody>
            <a:bodyPr lIns="0" tIns="0" rIns="0" bIns="0" rtlCol="0" anchor="t">
              <a:spAutoFit/>
            </a:bodyPr>
            <a:lstStyle/>
            <a:p>
              <a:pPr marL="0" lvl="0" indent="0" algn="l">
                <a:lnSpc>
                  <a:spcPts val="4619"/>
                </a:lnSpc>
                <a:spcBef>
                  <a:spcPct val="0"/>
                </a:spcBef>
              </a:pPr>
              <a:r>
                <a:rPr lang="en-US" sz="3299" u="none" spc="98">
                  <a:solidFill>
                    <a:srgbClr val="FFF6ED"/>
                  </a:solidFill>
                  <a:latin typeface="Fira Sans"/>
                  <a:ea typeface="Fira Sans"/>
                  <a:cs typeface="Fira Sans"/>
                  <a:sym typeface="Fira Sans"/>
                </a:rPr>
                <a:t>Presented by Nur Ammar Ashraf.</a:t>
              </a:r>
            </a:p>
            <a:p>
              <a:pPr marL="0" lvl="0" indent="0" algn="l">
                <a:lnSpc>
                  <a:spcPts val="4619"/>
                </a:lnSpc>
                <a:spcBef>
                  <a:spcPct val="0"/>
                </a:spcBef>
              </a:pPr>
              <a:r>
                <a:rPr lang="en-US" sz="3299" u="none" spc="98">
                  <a:solidFill>
                    <a:srgbClr val="FFF6ED"/>
                  </a:solidFill>
                  <a:latin typeface="Fira Sans"/>
                  <a:ea typeface="Fira Sans"/>
                  <a:cs typeface="Fira Sans"/>
                  <a:sym typeface="Fira Sans"/>
                </a:rPr>
                <a:t>Bootcamp Data Analytics | 20/7/2025</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grpSp>
        <p:nvGrpSpPr>
          <p:cNvPr id="2" name="Group 2"/>
          <p:cNvGrpSpPr/>
          <p:nvPr/>
        </p:nvGrpSpPr>
        <p:grpSpPr>
          <a:xfrm>
            <a:off x="3548987" y="529566"/>
            <a:ext cx="11190027" cy="9227867"/>
            <a:chOff x="0" y="0"/>
            <a:chExt cx="14920035" cy="12303823"/>
          </a:xfrm>
        </p:grpSpPr>
        <p:grpSp>
          <p:nvGrpSpPr>
            <p:cNvPr id="3" name="Group 3"/>
            <p:cNvGrpSpPr/>
            <p:nvPr/>
          </p:nvGrpSpPr>
          <p:grpSpPr>
            <a:xfrm>
              <a:off x="0" y="4101274"/>
              <a:ext cx="14920035" cy="3631374"/>
              <a:chOff x="0" y="0"/>
              <a:chExt cx="2947167" cy="717309"/>
            </a:xfrm>
          </p:grpSpPr>
          <p:sp>
            <p:nvSpPr>
              <p:cNvPr id="4" name="Freeform 4"/>
              <p:cNvSpPr/>
              <p:nvPr/>
            </p:nvSpPr>
            <p:spPr>
              <a:xfrm>
                <a:off x="0" y="0"/>
                <a:ext cx="2947167" cy="717308"/>
              </a:xfrm>
              <a:custGeom>
                <a:avLst/>
                <a:gdLst/>
                <a:ahLst/>
                <a:cxnLst/>
                <a:rect l="l" t="t" r="r" b="b"/>
                <a:pathLst>
                  <a:path w="2947167" h="717308">
                    <a:moveTo>
                      <a:pt x="0" y="0"/>
                    </a:moveTo>
                    <a:lnTo>
                      <a:pt x="2947167" y="0"/>
                    </a:lnTo>
                    <a:lnTo>
                      <a:pt x="2947167" y="717308"/>
                    </a:lnTo>
                    <a:lnTo>
                      <a:pt x="0" y="717308"/>
                    </a:lnTo>
                    <a:close/>
                  </a:path>
                </a:pathLst>
              </a:custGeom>
              <a:solidFill>
                <a:srgbClr val="CBEDDD"/>
              </a:solidFill>
            </p:spPr>
          </p:sp>
          <p:sp>
            <p:nvSpPr>
              <p:cNvPr id="5" name="TextBox 5"/>
              <p:cNvSpPr txBox="1"/>
              <p:nvPr/>
            </p:nvSpPr>
            <p:spPr>
              <a:xfrm>
                <a:off x="0" y="-190500"/>
                <a:ext cx="2947167" cy="907809"/>
              </a:xfrm>
              <a:prstGeom prst="rect">
                <a:avLst/>
              </a:prstGeom>
            </p:spPr>
            <p:txBody>
              <a:bodyPr lIns="50800" tIns="50800" rIns="50800" bIns="50800" rtlCol="0" anchor="ctr"/>
              <a:lstStyle/>
              <a:p>
                <a:pPr algn="ctr">
                  <a:lnSpc>
                    <a:spcPts val="13999"/>
                  </a:lnSpc>
                </a:pPr>
                <a:endParaRPr/>
              </a:p>
            </p:txBody>
          </p:sp>
        </p:grpSp>
        <p:sp>
          <p:nvSpPr>
            <p:cNvPr id="6" name="TextBox 6"/>
            <p:cNvSpPr txBox="1"/>
            <p:nvPr/>
          </p:nvSpPr>
          <p:spPr>
            <a:xfrm>
              <a:off x="1288983" y="4493503"/>
              <a:ext cx="12342069" cy="2799292"/>
            </a:xfrm>
            <a:prstGeom prst="rect">
              <a:avLst/>
            </a:prstGeom>
          </p:spPr>
          <p:txBody>
            <a:bodyPr lIns="0" tIns="0" rIns="0" bIns="0" rtlCol="0" anchor="t">
              <a:spAutoFit/>
            </a:bodyPr>
            <a:lstStyle/>
            <a:p>
              <a:pPr algn="ctr">
                <a:lnSpc>
                  <a:spcPts val="2800"/>
                </a:lnSpc>
              </a:pPr>
              <a:r>
                <a:rPr lang="en-US" sz="2000" b="1" spc="40" dirty="0">
                  <a:solidFill>
                    <a:srgbClr val="0A1218"/>
                  </a:solidFill>
                  <a:latin typeface="TT Commons Pro Expanded Bold"/>
                  <a:ea typeface="TT Commons Pro Expanded Bold"/>
                  <a:cs typeface="TT Commons Pro Expanded Bold"/>
                  <a:sym typeface="TT Commons Pro Expanded Bold"/>
                </a:rPr>
                <a:t>Customer Demographics</a:t>
              </a:r>
            </a:p>
            <a:p>
              <a:pPr algn="ctr">
                <a:lnSpc>
                  <a:spcPts val="2800"/>
                </a:lnSpc>
              </a:pPr>
              <a:endParaRPr lang="en-US" sz="2000" b="1" spc="40" dirty="0">
                <a:solidFill>
                  <a:srgbClr val="0A1218"/>
                </a:solidFill>
                <a:latin typeface="TT Commons Pro Expanded Bold"/>
                <a:ea typeface="TT Commons Pro Expanded Bold"/>
                <a:cs typeface="TT Commons Pro Expanded Bold"/>
                <a:sym typeface="TT Commons Pro Expanded Bold"/>
              </a:endParaRPr>
            </a:p>
            <a:p>
              <a:pPr marL="431801" lvl="1" indent="-215900" algn="l">
                <a:lnSpc>
                  <a:spcPts val="2800"/>
                </a:lnSpc>
                <a:buFont typeface="Arial"/>
                <a:buChar char="•"/>
              </a:pPr>
              <a:r>
                <a:rPr lang="en-US" sz="2000" spc="40" dirty="0">
                  <a:solidFill>
                    <a:srgbClr val="0A1218"/>
                  </a:solidFill>
                  <a:latin typeface="TT Commons Pro Expanded"/>
                  <a:ea typeface="TT Commons Pro Expanded"/>
                  <a:cs typeface="TT Commons Pro Expanded"/>
                  <a:sym typeface="TT Commons Pro Expanded"/>
                </a:rPr>
                <a:t>Gender is balanced — minimal impact on churn.</a:t>
              </a:r>
            </a:p>
            <a:p>
              <a:pPr marL="431801" lvl="1" indent="-215900" algn="l">
                <a:lnSpc>
                  <a:spcPts val="2800"/>
                </a:lnSpc>
                <a:buFont typeface="Arial"/>
                <a:buChar char="•"/>
              </a:pPr>
              <a:r>
                <a:rPr lang="en-US" sz="2000" spc="40" dirty="0">
                  <a:solidFill>
                    <a:srgbClr val="0A1218"/>
                  </a:solidFill>
                  <a:latin typeface="TT Commons Pro Expanded"/>
                  <a:ea typeface="TT Commons Pro Expanded"/>
                  <a:cs typeface="TT Commons Pro Expanded"/>
                  <a:sym typeface="TT Commons Pro Expanded"/>
                </a:rPr>
                <a:t>Non-senior citizens churn more than seniors.</a:t>
              </a:r>
            </a:p>
            <a:p>
              <a:pPr marL="431801" lvl="1" indent="-215900" algn="l">
                <a:lnSpc>
                  <a:spcPts val="2800"/>
                </a:lnSpc>
                <a:buFont typeface="Arial"/>
                <a:buChar char="•"/>
              </a:pPr>
              <a:r>
                <a:rPr lang="en-US" sz="2000" spc="40" dirty="0">
                  <a:solidFill>
                    <a:srgbClr val="0A1218"/>
                  </a:solidFill>
                  <a:latin typeface="TT Commons Pro Expanded"/>
                  <a:ea typeface="TT Commons Pro Expanded"/>
                  <a:cs typeface="TT Commons Pro Expanded"/>
                  <a:sym typeface="TT Commons Pro Expanded"/>
                </a:rPr>
                <a:t>Churn trends stable across time.</a:t>
              </a:r>
            </a:p>
            <a:p>
              <a:pPr marL="0" lvl="0" indent="0" algn="ctr">
                <a:lnSpc>
                  <a:spcPts val="2800"/>
                </a:lnSpc>
                <a:spcBef>
                  <a:spcPct val="0"/>
                </a:spcBef>
              </a:pPr>
              <a:endParaRPr lang="en-US" sz="2000" spc="40" dirty="0">
                <a:solidFill>
                  <a:srgbClr val="0A1218"/>
                </a:solidFill>
                <a:latin typeface="TT Commons Pro Expanded"/>
                <a:ea typeface="TT Commons Pro Expanded"/>
                <a:cs typeface="TT Commons Pro Expanded"/>
                <a:sym typeface="TT Commons Pro Expanded"/>
              </a:endParaRPr>
            </a:p>
          </p:txBody>
        </p:sp>
        <p:grpSp>
          <p:nvGrpSpPr>
            <p:cNvPr id="7" name="Group 7"/>
            <p:cNvGrpSpPr/>
            <p:nvPr/>
          </p:nvGrpSpPr>
          <p:grpSpPr>
            <a:xfrm>
              <a:off x="0" y="0"/>
              <a:ext cx="14920035" cy="4101274"/>
              <a:chOff x="0" y="0"/>
              <a:chExt cx="2947167" cy="810128"/>
            </a:xfrm>
          </p:grpSpPr>
          <p:sp>
            <p:nvSpPr>
              <p:cNvPr id="8" name="Freeform 8"/>
              <p:cNvSpPr/>
              <p:nvPr/>
            </p:nvSpPr>
            <p:spPr>
              <a:xfrm>
                <a:off x="0" y="0"/>
                <a:ext cx="2947167" cy="810128"/>
              </a:xfrm>
              <a:custGeom>
                <a:avLst/>
                <a:gdLst/>
                <a:ahLst/>
                <a:cxnLst/>
                <a:rect l="l" t="t" r="r" b="b"/>
                <a:pathLst>
                  <a:path w="2947167" h="810128">
                    <a:moveTo>
                      <a:pt x="0" y="0"/>
                    </a:moveTo>
                    <a:lnTo>
                      <a:pt x="2947167" y="0"/>
                    </a:lnTo>
                    <a:lnTo>
                      <a:pt x="2947167" y="810128"/>
                    </a:lnTo>
                    <a:lnTo>
                      <a:pt x="0" y="810128"/>
                    </a:lnTo>
                    <a:close/>
                  </a:path>
                </a:pathLst>
              </a:custGeom>
              <a:solidFill>
                <a:srgbClr val="CBEDDD"/>
              </a:solidFill>
            </p:spPr>
          </p:sp>
          <p:sp>
            <p:nvSpPr>
              <p:cNvPr id="9" name="TextBox 9"/>
              <p:cNvSpPr txBox="1"/>
              <p:nvPr/>
            </p:nvSpPr>
            <p:spPr>
              <a:xfrm>
                <a:off x="0" y="-190500"/>
                <a:ext cx="2947167" cy="1000628"/>
              </a:xfrm>
              <a:prstGeom prst="rect">
                <a:avLst/>
              </a:prstGeom>
            </p:spPr>
            <p:txBody>
              <a:bodyPr lIns="50800" tIns="50800" rIns="50800" bIns="50800" rtlCol="0" anchor="ctr"/>
              <a:lstStyle/>
              <a:p>
                <a:pPr algn="ctr">
                  <a:lnSpc>
                    <a:spcPts val="13999"/>
                  </a:lnSpc>
                </a:pPr>
                <a:endParaRPr/>
              </a:p>
            </p:txBody>
          </p:sp>
        </p:grpSp>
        <p:sp>
          <p:nvSpPr>
            <p:cNvPr id="10" name="TextBox 10"/>
            <p:cNvSpPr txBox="1"/>
            <p:nvPr/>
          </p:nvSpPr>
          <p:spPr>
            <a:xfrm>
              <a:off x="1288983" y="392229"/>
              <a:ext cx="12342069" cy="3269192"/>
            </a:xfrm>
            <a:prstGeom prst="rect">
              <a:avLst/>
            </a:prstGeom>
          </p:spPr>
          <p:txBody>
            <a:bodyPr lIns="0" tIns="0" rIns="0" bIns="0" rtlCol="0" anchor="t">
              <a:spAutoFit/>
            </a:bodyPr>
            <a:lstStyle/>
            <a:p>
              <a:pPr algn="ctr">
                <a:lnSpc>
                  <a:spcPts val="2800"/>
                </a:lnSpc>
              </a:pPr>
              <a:r>
                <a:rPr lang="en-US" sz="2000" b="1" spc="40" dirty="0">
                  <a:solidFill>
                    <a:srgbClr val="0A1218"/>
                  </a:solidFill>
                  <a:latin typeface="TT Commons Pro Expanded Bold"/>
                  <a:ea typeface="TT Commons Pro Expanded Bold"/>
                  <a:cs typeface="TT Commons Pro Expanded Bold"/>
                  <a:sym typeface="TT Commons Pro Expanded Bold"/>
                </a:rPr>
                <a:t>Account Information</a:t>
              </a:r>
            </a:p>
            <a:p>
              <a:pPr algn="ctr">
                <a:lnSpc>
                  <a:spcPts val="2800"/>
                </a:lnSpc>
              </a:pPr>
              <a:endParaRPr lang="en-US" sz="2000" b="1" spc="40" dirty="0">
                <a:solidFill>
                  <a:srgbClr val="0A1218"/>
                </a:solidFill>
                <a:latin typeface="TT Commons Pro Expanded Bold"/>
                <a:ea typeface="TT Commons Pro Expanded Bold"/>
                <a:cs typeface="TT Commons Pro Expanded Bold"/>
                <a:sym typeface="TT Commons Pro Expanded Bold"/>
              </a:endParaRPr>
            </a:p>
            <a:p>
              <a:pPr marL="431801" lvl="1" indent="-215900" algn="l">
                <a:lnSpc>
                  <a:spcPts val="2800"/>
                </a:lnSpc>
                <a:buFont typeface="Arial"/>
                <a:buChar char="•"/>
              </a:pPr>
              <a:r>
                <a:rPr lang="en-US" sz="2000" spc="40" dirty="0">
                  <a:solidFill>
                    <a:srgbClr val="0A1218"/>
                  </a:solidFill>
                  <a:latin typeface="TT Commons Pro Expanded"/>
                  <a:ea typeface="TT Commons Pro Expanded"/>
                  <a:cs typeface="TT Commons Pro Expanded"/>
                  <a:sym typeface="TT Commons Pro Expanded"/>
                </a:rPr>
                <a:t>Month-to-month contracts = highest churn.</a:t>
              </a:r>
            </a:p>
            <a:p>
              <a:pPr marL="431801" lvl="1" indent="-215900" algn="l">
                <a:lnSpc>
                  <a:spcPts val="2800"/>
                </a:lnSpc>
                <a:buFont typeface="Arial"/>
                <a:buChar char="•"/>
              </a:pPr>
              <a:r>
                <a:rPr lang="en-US" sz="2000" spc="40" dirty="0">
                  <a:solidFill>
                    <a:srgbClr val="0A1218"/>
                  </a:solidFill>
                  <a:latin typeface="TT Commons Pro Expanded"/>
                  <a:ea typeface="TT Commons Pro Expanded"/>
                  <a:cs typeface="TT Commons Pro Expanded"/>
                  <a:sym typeface="TT Commons Pro Expanded"/>
                </a:rPr>
                <a:t>Long-term contracts (1–2 years) = lower churn.</a:t>
              </a:r>
            </a:p>
            <a:p>
              <a:pPr marL="431801" lvl="1" indent="-215900" algn="l">
                <a:lnSpc>
                  <a:spcPts val="2800"/>
                </a:lnSpc>
                <a:buFont typeface="Arial"/>
                <a:buChar char="•"/>
              </a:pPr>
              <a:r>
                <a:rPr lang="en-US" sz="2000" spc="40" dirty="0">
                  <a:solidFill>
                    <a:srgbClr val="0A1218"/>
                  </a:solidFill>
                  <a:latin typeface="TT Commons Pro Expanded"/>
                  <a:ea typeface="TT Commons Pro Expanded"/>
                  <a:cs typeface="TT Commons Pro Expanded"/>
                  <a:sym typeface="TT Commons Pro Expanded"/>
                </a:rPr>
                <a:t>Consistent churn pattern by contract type across customer base.</a:t>
              </a:r>
            </a:p>
            <a:p>
              <a:pPr algn="l">
                <a:lnSpc>
                  <a:spcPts val="2800"/>
                </a:lnSpc>
              </a:pPr>
              <a:endParaRPr lang="en-US" sz="2000" spc="40" dirty="0">
                <a:solidFill>
                  <a:srgbClr val="0A1218"/>
                </a:solidFill>
                <a:latin typeface="TT Commons Pro Expanded"/>
                <a:ea typeface="TT Commons Pro Expanded"/>
                <a:cs typeface="TT Commons Pro Expanded"/>
                <a:sym typeface="TT Commons Pro Expanded"/>
              </a:endParaRPr>
            </a:p>
            <a:p>
              <a:pPr marL="0" lvl="0" indent="0" algn="ctr">
                <a:lnSpc>
                  <a:spcPts val="2800"/>
                </a:lnSpc>
                <a:spcBef>
                  <a:spcPct val="0"/>
                </a:spcBef>
              </a:pPr>
              <a:endParaRPr lang="en-US" sz="2000" spc="40" dirty="0">
                <a:solidFill>
                  <a:srgbClr val="0A1218"/>
                </a:solidFill>
                <a:latin typeface="TT Commons Pro Expanded"/>
                <a:ea typeface="TT Commons Pro Expanded"/>
                <a:cs typeface="TT Commons Pro Expanded"/>
                <a:sym typeface="TT Commons Pro Expanded"/>
              </a:endParaRPr>
            </a:p>
          </p:txBody>
        </p:sp>
        <p:grpSp>
          <p:nvGrpSpPr>
            <p:cNvPr id="11" name="Group 11"/>
            <p:cNvGrpSpPr/>
            <p:nvPr/>
          </p:nvGrpSpPr>
          <p:grpSpPr>
            <a:xfrm>
              <a:off x="0" y="7732649"/>
              <a:ext cx="14920035" cy="4571174"/>
              <a:chOff x="0" y="0"/>
              <a:chExt cx="2947167" cy="902948"/>
            </a:xfrm>
          </p:grpSpPr>
          <p:sp>
            <p:nvSpPr>
              <p:cNvPr id="12" name="Freeform 12"/>
              <p:cNvSpPr/>
              <p:nvPr/>
            </p:nvSpPr>
            <p:spPr>
              <a:xfrm>
                <a:off x="0" y="0"/>
                <a:ext cx="2947167" cy="902948"/>
              </a:xfrm>
              <a:custGeom>
                <a:avLst/>
                <a:gdLst/>
                <a:ahLst/>
                <a:cxnLst/>
                <a:rect l="l" t="t" r="r" b="b"/>
                <a:pathLst>
                  <a:path w="2947167" h="902948">
                    <a:moveTo>
                      <a:pt x="0" y="0"/>
                    </a:moveTo>
                    <a:lnTo>
                      <a:pt x="2947167" y="0"/>
                    </a:lnTo>
                    <a:lnTo>
                      <a:pt x="2947167" y="902948"/>
                    </a:lnTo>
                    <a:lnTo>
                      <a:pt x="0" y="902948"/>
                    </a:lnTo>
                    <a:close/>
                  </a:path>
                </a:pathLst>
              </a:custGeom>
              <a:solidFill>
                <a:srgbClr val="CBEDDD"/>
              </a:solidFill>
            </p:spPr>
          </p:sp>
          <p:sp>
            <p:nvSpPr>
              <p:cNvPr id="13" name="TextBox 13"/>
              <p:cNvSpPr txBox="1"/>
              <p:nvPr/>
            </p:nvSpPr>
            <p:spPr>
              <a:xfrm>
                <a:off x="0" y="-190500"/>
                <a:ext cx="2947167" cy="1093448"/>
              </a:xfrm>
              <a:prstGeom prst="rect">
                <a:avLst/>
              </a:prstGeom>
            </p:spPr>
            <p:txBody>
              <a:bodyPr lIns="50800" tIns="50800" rIns="50800" bIns="50800" rtlCol="0" anchor="ctr"/>
              <a:lstStyle/>
              <a:p>
                <a:pPr algn="ctr">
                  <a:lnSpc>
                    <a:spcPts val="13999"/>
                  </a:lnSpc>
                </a:pPr>
                <a:endParaRPr/>
              </a:p>
            </p:txBody>
          </p:sp>
        </p:grpSp>
        <p:sp>
          <p:nvSpPr>
            <p:cNvPr id="14" name="TextBox 14"/>
            <p:cNvSpPr txBox="1"/>
            <p:nvPr/>
          </p:nvSpPr>
          <p:spPr>
            <a:xfrm>
              <a:off x="1288983" y="8124877"/>
              <a:ext cx="12342069" cy="3739092"/>
            </a:xfrm>
            <a:prstGeom prst="rect">
              <a:avLst/>
            </a:prstGeom>
          </p:spPr>
          <p:txBody>
            <a:bodyPr lIns="0" tIns="0" rIns="0" bIns="0" rtlCol="0" anchor="t">
              <a:spAutoFit/>
            </a:bodyPr>
            <a:lstStyle/>
            <a:p>
              <a:pPr algn="ctr">
                <a:lnSpc>
                  <a:spcPts val="2800"/>
                </a:lnSpc>
              </a:pPr>
              <a:r>
                <a:rPr lang="en-US" sz="2000" b="1" spc="40" dirty="0">
                  <a:solidFill>
                    <a:srgbClr val="0A1218"/>
                  </a:solidFill>
                  <a:latin typeface="TT Commons Pro Expanded Bold"/>
                  <a:ea typeface="TT Commons Pro Expanded Bold"/>
                  <a:cs typeface="TT Commons Pro Expanded Bold"/>
                  <a:sym typeface="TT Commons Pro Expanded Bold"/>
                </a:rPr>
                <a:t>Service Usage</a:t>
              </a:r>
            </a:p>
            <a:p>
              <a:pPr algn="ctr">
                <a:lnSpc>
                  <a:spcPts val="2800"/>
                </a:lnSpc>
              </a:pPr>
              <a:endParaRPr lang="en-US" sz="2000" b="1" spc="40" dirty="0">
                <a:solidFill>
                  <a:srgbClr val="0A1218"/>
                </a:solidFill>
                <a:latin typeface="TT Commons Pro Expanded Bold"/>
                <a:ea typeface="TT Commons Pro Expanded Bold"/>
                <a:cs typeface="TT Commons Pro Expanded Bold"/>
                <a:sym typeface="TT Commons Pro Expanded Bold"/>
              </a:endParaRPr>
            </a:p>
            <a:p>
              <a:pPr marL="431801" lvl="1" indent="-215900" algn="l">
                <a:lnSpc>
                  <a:spcPts val="2800"/>
                </a:lnSpc>
                <a:buFont typeface="Arial"/>
                <a:buChar char="•"/>
              </a:pPr>
              <a:r>
                <a:rPr lang="en-US" sz="2000" spc="40" dirty="0">
                  <a:solidFill>
                    <a:srgbClr val="0A1218"/>
                  </a:solidFill>
                  <a:latin typeface="TT Commons Pro Expanded"/>
                  <a:ea typeface="TT Commons Pro Expanded"/>
                  <a:cs typeface="TT Commons Pro Expanded"/>
                  <a:sym typeface="TT Commons Pro Expanded"/>
                </a:rPr>
                <a:t>Fiber optic users = largest segment &amp; highest churn.</a:t>
              </a:r>
            </a:p>
            <a:p>
              <a:pPr marL="431801" lvl="1" indent="-215900" algn="l">
                <a:lnSpc>
                  <a:spcPts val="2800"/>
                </a:lnSpc>
                <a:buFont typeface="Arial"/>
                <a:buChar char="•"/>
              </a:pPr>
              <a:r>
                <a:rPr lang="en-US" sz="2000" spc="40" dirty="0">
                  <a:solidFill>
                    <a:srgbClr val="0A1218"/>
                  </a:solidFill>
                  <a:latin typeface="TT Commons Pro Expanded"/>
                  <a:ea typeface="TT Commons Pro Expanded"/>
                  <a:cs typeface="TT Commons Pro Expanded"/>
                  <a:sym typeface="TT Commons Pro Expanded"/>
                </a:rPr>
                <a:t>These users also pay higher monthly charges.</a:t>
              </a:r>
            </a:p>
            <a:p>
              <a:pPr marL="431801" lvl="1" indent="-215900" algn="l">
                <a:lnSpc>
                  <a:spcPts val="2800"/>
                </a:lnSpc>
                <a:buFont typeface="Arial"/>
                <a:buChar char="•"/>
              </a:pPr>
              <a:r>
                <a:rPr lang="en-US" sz="2000" spc="40" dirty="0">
                  <a:solidFill>
                    <a:srgbClr val="0A1218"/>
                  </a:solidFill>
                  <a:latin typeface="TT Commons Pro Expanded"/>
                  <a:ea typeface="TT Commons Pro Expanded"/>
                  <a:cs typeface="TT Commons Pro Expanded"/>
                  <a:sym typeface="TT Commons Pro Expanded"/>
                </a:rPr>
                <a:t>Indicates a mismatch between price and perceived value.</a:t>
              </a:r>
            </a:p>
            <a:p>
              <a:pPr marL="431801" lvl="1" indent="-215900" algn="l">
                <a:lnSpc>
                  <a:spcPts val="2800"/>
                </a:lnSpc>
                <a:buFont typeface="Arial"/>
                <a:buChar char="•"/>
              </a:pPr>
              <a:r>
                <a:rPr lang="en-US" sz="2000" spc="40" dirty="0">
                  <a:solidFill>
                    <a:srgbClr val="0A1218"/>
                  </a:solidFill>
                  <a:latin typeface="TT Commons Pro Expanded"/>
                  <a:ea typeface="TT Commons Pro Expanded"/>
                  <a:cs typeface="TT Commons Pro Expanded"/>
                  <a:sym typeface="TT Commons Pro Expanded"/>
                </a:rPr>
                <a:t>No-internet users churn the least.</a:t>
              </a:r>
            </a:p>
            <a:p>
              <a:pPr marL="431801" lvl="1" indent="-215900" algn="l">
                <a:lnSpc>
                  <a:spcPts val="2800"/>
                </a:lnSpc>
                <a:buFont typeface="Arial"/>
                <a:buChar char="•"/>
              </a:pPr>
              <a:r>
                <a:rPr lang="en-US" sz="2000" spc="40" dirty="0">
                  <a:solidFill>
                    <a:srgbClr val="0A1218"/>
                  </a:solidFill>
                  <a:latin typeface="TT Commons Pro Expanded"/>
                  <a:ea typeface="TT Commons Pro Expanded"/>
                  <a:cs typeface="TT Commons Pro Expanded"/>
                  <a:sym typeface="TT Commons Pro Expanded"/>
                </a:rPr>
                <a:t>Mid-tenure fiber users (10–50 months) show high churn.</a:t>
              </a:r>
            </a:p>
            <a:p>
              <a:pPr marL="0" lvl="0" indent="0" algn="just">
                <a:lnSpc>
                  <a:spcPts val="2800"/>
                </a:lnSpc>
                <a:spcBef>
                  <a:spcPct val="0"/>
                </a:spcBef>
              </a:pPr>
              <a:endParaRPr lang="en-US" sz="2000" spc="40" dirty="0">
                <a:solidFill>
                  <a:srgbClr val="0A1218"/>
                </a:solidFill>
                <a:latin typeface="TT Commons Pro Expanded"/>
                <a:ea typeface="TT Commons Pro Expanded"/>
                <a:cs typeface="TT Commons Pro Expanded"/>
                <a:sym typeface="TT Commons Pro Expanded"/>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sp>
        <p:nvSpPr>
          <p:cNvPr id="2" name="Freeform 2"/>
          <p:cNvSpPr/>
          <p:nvPr/>
        </p:nvSpPr>
        <p:spPr>
          <a:xfrm rot="-10800000">
            <a:off x="5259608" y="-2971760"/>
            <a:ext cx="13631703" cy="13627270"/>
          </a:xfrm>
          <a:custGeom>
            <a:avLst/>
            <a:gdLst/>
            <a:ahLst/>
            <a:cxnLst/>
            <a:rect l="l" t="t" r="r" b="b"/>
            <a:pathLst>
              <a:path w="13631703" h="13627270">
                <a:moveTo>
                  <a:pt x="0" y="0"/>
                </a:moveTo>
                <a:lnTo>
                  <a:pt x="13631703" y="0"/>
                </a:lnTo>
                <a:lnTo>
                  <a:pt x="13631703" y="13627270"/>
                </a:lnTo>
                <a:lnTo>
                  <a:pt x="0" y="13627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flipH="1">
            <a:off x="9144000" y="-422826"/>
            <a:ext cx="22207859" cy="12679959"/>
          </a:xfrm>
          <a:custGeom>
            <a:avLst/>
            <a:gdLst/>
            <a:ahLst/>
            <a:cxnLst/>
            <a:rect l="l" t="t" r="r" b="b"/>
            <a:pathLst>
              <a:path w="22207859" h="12679959">
                <a:moveTo>
                  <a:pt x="22207859" y="0"/>
                </a:moveTo>
                <a:lnTo>
                  <a:pt x="0" y="0"/>
                </a:lnTo>
                <a:lnTo>
                  <a:pt x="0" y="12679959"/>
                </a:lnTo>
                <a:lnTo>
                  <a:pt x="22207859" y="12679959"/>
                </a:lnTo>
                <a:lnTo>
                  <a:pt x="22207859" y="0"/>
                </a:lnTo>
                <a:close/>
              </a:path>
            </a:pathLst>
          </a:custGeom>
          <a:blipFill>
            <a:blip r:embed="rId4">
              <a:extLst>
                <a:ext uri="{96DAC541-7B7A-43D3-8B79-37D633B846F1}">
                  <asvg:svgBlip xmlns:asvg="http://schemas.microsoft.com/office/drawing/2016/SVG/main" r:embed="rId5"/>
                </a:ext>
              </a:extLst>
            </a:blip>
            <a:stretch>
              <a:fillRect t="-51576"/>
            </a:stretch>
          </a:blipFill>
        </p:spPr>
      </p:sp>
      <p:sp>
        <p:nvSpPr>
          <p:cNvPr id="4" name="TextBox 4"/>
          <p:cNvSpPr txBox="1"/>
          <p:nvPr/>
        </p:nvSpPr>
        <p:spPr>
          <a:xfrm>
            <a:off x="1028700" y="2859247"/>
            <a:ext cx="7393944" cy="2647950"/>
          </a:xfrm>
          <a:prstGeom prst="rect">
            <a:avLst/>
          </a:prstGeom>
        </p:spPr>
        <p:txBody>
          <a:bodyPr lIns="0" tIns="0" rIns="0" bIns="0" rtlCol="0" anchor="t">
            <a:spAutoFit/>
          </a:bodyPr>
          <a:lstStyle/>
          <a:p>
            <a:pPr marL="0" lvl="0" indent="0" algn="l">
              <a:lnSpc>
                <a:spcPts val="10440"/>
              </a:lnSpc>
            </a:pPr>
            <a:r>
              <a:rPr lang="en-US" sz="8700" b="1" spc="-86" dirty="0">
                <a:solidFill>
                  <a:srgbClr val="FFF6ED"/>
                </a:solidFill>
                <a:latin typeface="Fira Sans Bold"/>
                <a:ea typeface="Fira Sans Bold"/>
                <a:cs typeface="Fira Sans Bold"/>
                <a:sym typeface="Fira Sans Bold"/>
              </a:rPr>
              <a:t>Retention Strategy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16230600" cy="8561951"/>
        </p:xfrm>
        <a:graphic>
          <a:graphicData uri="http://schemas.openxmlformats.org/drawingml/2006/table">
            <a:tbl>
              <a:tblPr/>
              <a:tblGrid>
                <a:gridCol w="3026368">
                  <a:extLst>
                    <a:ext uri="{9D8B030D-6E8A-4147-A177-3AD203B41FA5}">
                      <a16:colId xmlns:a16="http://schemas.microsoft.com/office/drawing/2014/main" val="20000"/>
                    </a:ext>
                  </a:extLst>
                </a:gridCol>
                <a:gridCol w="4547509">
                  <a:extLst>
                    <a:ext uri="{9D8B030D-6E8A-4147-A177-3AD203B41FA5}">
                      <a16:colId xmlns:a16="http://schemas.microsoft.com/office/drawing/2014/main" val="20001"/>
                    </a:ext>
                  </a:extLst>
                </a:gridCol>
                <a:gridCol w="4495945">
                  <a:extLst>
                    <a:ext uri="{9D8B030D-6E8A-4147-A177-3AD203B41FA5}">
                      <a16:colId xmlns:a16="http://schemas.microsoft.com/office/drawing/2014/main" val="20002"/>
                    </a:ext>
                  </a:extLst>
                </a:gridCol>
                <a:gridCol w="4160778">
                  <a:extLst>
                    <a:ext uri="{9D8B030D-6E8A-4147-A177-3AD203B41FA5}">
                      <a16:colId xmlns:a16="http://schemas.microsoft.com/office/drawing/2014/main" val="20003"/>
                    </a:ext>
                  </a:extLst>
                </a:gridCol>
              </a:tblGrid>
              <a:tr h="1930526">
                <a:tc>
                  <a:txBody>
                    <a:bodyPr/>
                    <a:lstStyle/>
                    <a:p>
                      <a:pPr algn="ctr">
                        <a:lnSpc>
                          <a:spcPts val="3457"/>
                        </a:lnSpc>
                        <a:defRPr/>
                      </a:pPr>
                      <a:endParaRPr lang="en-US" sz="1100" dirty="0"/>
                    </a:p>
                    <a:p>
                      <a:pPr algn="ctr">
                        <a:lnSpc>
                          <a:spcPts val="3457"/>
                        </a:lnSpc>
                      </a:pPr>
                      <a:r>
                        <a:rPr lang="en-US" sz="2469" b="1" dirty="0">
                          <a:solidFill>
                            <a:srgbClr val="F7F7F7"/>
                          </a:solidFill>
                          <a:latin typeface="Barlow Bold"/>
                          <a:ea typeface="Barlow Bold"/>
                          <a:cs typeface="Barlow Bold"/>
                          <a:sym typeface="Barlow Bold"/>
                        </a:rPr>
                        <a:t>   Issue</a:t>
                      </a:r>
                    </a:p>
                    <a:p>
                      <a:pPr algn="ctr">
                        <a:lnSpc>
                          <a:spcPts val="3457"/>
                        </a:lnSpc>
                      </a:pPr>
                      <a:r>
                        <a:rPr lang="en-US" sz="2469" b="1" dirty="0">
                          <a:solidFill>
                            <a:srgbClr val="F7F7F7"/>
                          </a:solidFill>
                          <a:latin typeface="Barlow Bold"/>
                          <a:ea typeface="Barlow Bold"/>
                          <a:cs typeface="Barlow Bold"/>
                          <a:sym typeface="Barlow Bold"/>
                        </a:rPr>
                        <a:t>   </a:t>
                      </a:r>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solidFill>
                      <a:srgbClr val="004AAD"/>
                    </a:solidFill>
                  </a:tcPr>
                </a:tc>
                <a:tc>
                  <a:txBody>
                    <a:bodyPr/>
                    <a:lstStyle/>
                    <a:p>
                      <a:pPr algn="ctr">
                        <a:lnSpc>
                          <a:spcPts val="2472"/>
                        </a:lnSpc>
                        <a:defRPr/>
                      </a:pPr>
                      <a:endParaRPr lang="en-US" sz="1100" dirty="0"/>
                    </a:p>
                    <a:p>
                      <a:pPr algn="ctr">
                        <a:lnSpc>
                          <a:spcPts val="3452"/>
                        </a:lnSpc>
                      </a:pPr>
                      <a:r>
                        <a:rPr lang="en-US" sz="2465" b="1" spc="9" dirty="0">
                          <a:solidFill>
                            <a:srgbClr val="F7F7F7"/>
                          </a:solidFill>
                          <a:latin typeface="Barlow Bold"/>
                          <a:ea typeface="Barlow Bold"/>
                          <a:cs typeface="Barlow Bold"/>
                          <a:sym typeface="Barlow Bold"/>
                        </a:rPr>
                        <a:t>Key Insight</a:t>
                      </a:r>
                    </a:p>
                    <a:p>
                      <a:pPr algn="ctr">
                        <a:lnSpc>
                          <a:spcPts val="2472"/>
                        </a:lnSpc>
                      </a:pPr>
                      <a:r>
                        <a:rPr lang="en-US" sz="1765" b="1" spc="7" dirty="0">
                          <a:solidFill>
                            <a:srgbClr val="F7F7F7"/>
                          </a:solidFill>
                          <a:latin typeface="Barlow Bold"/>
                          <a:ea typeface="Barlow Bold"/>
                          <a:cs typeface="Barlow Bold"/>
                          <a:sym typeface="Barlow Bold"/>
                        </a:rPr>
                        <a:t>   </a:t>
                      </a:r>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solidFill>
                      <a:srgbClr val="004AAD"/>
                    </a:solidFill>
                  </a:tcPr>
                </a:tc>
                <a:tc>
                  <a:txBody>
                    <a:bodyPr/>
                    <a:lstStyle/>
                    <a:p>
                      <a:pPr algn="ctr">
                        <a:lnSpc>
                          <a:spcPts val="2472"/>
                        </a:lnSpc>
                        <a:defRPr/>
                      </a:pPr>
                      <a:endParaRPr lang="en-US" sz="1100" dirty="0"/>
                    </a:p>
                    <a:p>
                      <a:pPr algn="ctr">
                        <a:lnSpc>
                          <a:spcPts val="3452"/>
                        </a:lnSpc>
                      </a:pPr>
                      <a:r>
                        <a:rPr lang="en-US" sz="2465" b="1" spc="9">
                          <a:solidFill>
                            <a:srgbClr val="F7F7F7"/>
                          </a:solidFill>
                          <a:latin typeface="Barlow Bold"/>
                          <a:ea typeface="Barlow Bold"/>
                          <a:cs typeface="Barlow Bold"/>
                          <a:sym typeface="Barlow Bold"/>
                        </a:rPr>
                        <a:t>Recommended Action</a:t>
                      </a:r>
                    </a:p>
                    <a:p>
                      <a:pPr algn="ctr">
                        <a:lnSpc>
                          <a:spcPts val="2472"/>
                        </a:lnSpc>
                      </a:pPr>
                      <a:r>
                        <a:rPr lang="en-US" sz="1765" b="1" spc="7" dirty="0">
                          <a:solidFill>
                            <a:srgbClr val="F7F7F7"/>
                          </a:solidFill>
                          <a:latin typeface="Barlow Bold"/>
                          <a:ea typeface="Barlow Bold"/>
                          <a:cs typeface="Barlow Bold"/>
                          <a:sym typeface="Barlow Bold"/>
                        </a:rPr>
                        <a:t>   </a:t>
                      </a:r>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solidFill>
                      <a:srgbClr val="004AAD"/>
                    </a:solidFill>
                  </a:tcPr>
                </a:tc>
                <a:tc>
                  <a:txBody>
                    <a:bodyPr/>
                    <a:lstStyle/>
                    <a:p>
                      <a:pPr algn="ctr">
                        <a:lnSpc>
                          <a:spcPts val="2472"/>
                        </a:lnSpc>
                        <a:defRPr/>
                      </a:pPr>
                      <a:endParaRPr lang="en-US" sz="1100"/>
                    </a:p>
                    <a:p>
                      <a:pPr algn="ctr">
                        <a:lnSpc>
                          <a:spcPts val="3452"/>
                        </a:lnSpc>
                      </a:pPr>
                      <a:r>
                        <a:rPr lang="en-US" sz="2465" b="1" spc="9">
                          <a:solidFill>
                            <a:srgbClr val="F7F7F7"/>
                          </a:solidFill>
                          <a:latin typeface="Barlow Bold"/>
                          <a:ea typeface="Barlow Bold"/>
                          <a:cs typeface="Barlow Bold"/>
                          <a:sym typeface="Barlow Bold"/>
                        </a:rPr>
                        <a:t>Expected Outcome</a:t>
                      </a:r>
                    </a:p>
                    <a:p>
                      <a:pPr algn="ctr">
                        <a:lnSpc>
                          <a:spcPts val="2472"/>
                        </a:lnSpc>
                      </a:pPr>
                      <a:r>
                        <a:rPr lang="en-US" sz="1765" b="1" spc="7">
                          <a:solidFill>
                            <a:srgbClr val="F7F7F7"/>
                          </a:solidFill>
                          <a:latin typeface="Barlow Bold"/>
                          <a:ea typeface="Barlow Bold"/>
                          <a:cs typeface="Barlow Bold"/>
                          <a:sym typeface="Barlow Bold"/>
                        </a:rPr>
                        <a:t>   </a:t>
                      </a:r>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solidFill>
                      <a:srgbClr val="004AAD"/>
                    </a:solidFill>
                  </a:tcPr>
                </a:tc>
                <a:extLst>
                  <a:ext uri="{0D108BD9-81ED-4DB2-BD59-A6C34878D82A}">
                    <a16:rowId xmlns:a16="http://schemas.microsoft.com/office/drawing/2014/main" val="10000"/>
                  </a:ext>
                </a:extLst>
              </a:tr>
              <a:tr h="2131942">
                <a:tc>
                  <a:txBody>
                    <a:bodyPr/>
                    <a:lstStyle/>
                    <a:p>
                      <a:pPr algn="ctr">
                        <a:lnSpc>
                          <a:spcPts val="3452"/>
                        </a:lnSpc>
                        <a:defRPr/>
                      </a:pPr>
                      <a:r>
                        <a:rPr lang="en-US" sz="2465" b="1" spc="9">
                          <a:solidFill>
                            <a:srgbClr val="290901"/>
                          </a:solidFill>
                          <a:latin typeface="Barlow Bold"/>
                          <a:ea typeface="Barlow Bold"/>
                          <a:cs typeface="Barlow Bold"/>
                          <a:sym typeface="Barlow Bold"/>
                        </a:rPr>
                        <a:t>Contract Duration</a:t>
                      </a:r>
                      <a:endParaRPr lang="en-US" sz="1100"/>
                    </a:p>
                    <a:p>
                      <a:pPr algn="ctr">
                        <a:lnSpc>
                          <a:spcPts val="2472"/>
                        </a:lnSpc>
                      </a:pPr>
                      <a:r>
                        <a:rPr lang="en-US" sz="1765" b="1" spc="7">
                          <a:solidFill>
                            <a:srgbClr val="290901"/>
                          </a:solidFill>
                          <a:latin typeface="Barlow Bold"/>
                          <a:ea typeface="Barlow Bold"/>
                          <a:cs typeface="Barlow Bold"/>
                          <a:sym typeface="Barlow Bold"/>
                        </a:rPr>
                        <a:t>  </a:t>
                      </a:r>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dirty="0">
                          <a:solidFill>
                            <a:srgbClr val="290901"/>
                          </a:solidFill>
                          <a:latin typeface="Barlow"/>
                          <a:ea typeface="Barlow"/>
                          <a:cs typeface="Barlow"/>
                          <a:sym typeface="Barlow"/>
                        </a:rPr>
                        <a:t>Month-to-month users churn are the most.</a:t>
                      </a:r>
                      <a:endParaRPr lang="en-US" sz="1100" dirty="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a:solidFill>
                            <a:srgbClr val="290901"/>
                          </a:solidFill>
                          <a:latin typeface="Barlow"/>
                          <a:ea typeface="Barlow"/>
                          <a:cs typeface="Barlow"/>
                          <a:sym typeface="Barlow"/>
                        </a:rPr>
                        <a:t>Offer incentives to move to 12/24-month contracts.</a:t>
                      </a: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a:solidFill>
                            <a:srgbClr val="290901"/>
                          </a:solidFill>
                          <a:latin typeface="Barlow"/>
                          <a:ea typeface="Barlow"/>
                          <a:cs typeface="Barlow"/>
                          <a:sym typeface="Barlow"/>
                        </a:rPr>
                        <a:t>Lock-in customers, reduce churn.</a:t>
                      </a: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extLst>
                  <a:ext uri="{0D108BD9-81ED-4DB2-BD59-A6C34878D82A}">
                    <a16:rowId xmlns:a16="http://schemas.microsoft.com/office/drawing/2014/main" val="10001"/>
                  </a:ext>
                </a:extLst>
              </a:tr>
              <a:tr h="2151068">
                <a:tc>
                  <a:txBody>
                    <a:bodyPr/>
                    <a:lstStyle/>
                    <a:p>
                      <a:pPr algn="ctr">
                        <a:lnSpc>
                          <a:spcPts val="3452"/>
                        </a:lnSpc>
                        <a:defRPr/>
                      </a:pPr>
                      <a:r>
                        <a:rPr lang="en-US" sz="2465" b="1" spc="9">
                          <a:solidFill>
                            <a:srgbClr val="290901"/>
                          </a:solidFill>
                          <a:latin typeface="Barlow Bold"/>
                          <a:ea typeface="Barlow Bold"/>
                          <a:cs typeface="Barlow Bold"/>
                          <a:sym typeface="Barlow Bold"/>
                        </a:rPr>
                        <a:t>Fiber Optic Users</a:t>
                      </a:r>
                      <a:endParaRPr lang="en-US" sz="1100"/>
                    </a:p>
                    <a:p>
                      <a:pPr algn="ctr">
                        <a:lnSpc>
                          <a:spcPts val="2472"/>
                        </a:lnSpc>
                      </a:pPr>
                      <a:r>
                        <a:rPr lang="en-US" sz="1765" b="1" spc="7">
                          <a:solidFill>
                            <a:srgbClr val="290901"/>
                          </a:solidFill>
                          <a:latin typeface="Barlow Bold"/>
                          <a:ea typeface="Barlow Bold"/>
                          <a:cs typeface="Barlow Bold"/>
                          <a:sym typeface="Barlow Bold"/>
                        </a:rPr>
                        <a:t>  </a:t>
                      </a:r>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dirty="0">
                          <a:solidFill>
                            <a:srgbClr val="290901"/>
                          </a:solidFill>
                          <a:latin typeface="Barlow"/>
                          <a:ea typeface="Barlow"/>
                          <a:cs typeface="Barlow"/>
                          <a:sym typeface="Barlow"/>
                        </a:rPr>
                        <a:t>69% of churners use fiber &amp; pay higher bills.</a:t>
                      </a:r>
                      <a:endParaRPr lang="en-US" sz="1100" dirty="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dirty="0">
                          <a:solidFill>
                            <a:srgbClr val="290901"/>
                          </a:solidFill>
                          <a:latin typeface="Barlow"/>
                          <a:ea typeface="Barlow"/>
                          <a:cs typeface="Barlow"/>
                          <a:sym typeface="Barlow"/>
                        </a:rPr>
                        <a:t>Improve service, loyalty perks, satisfaction survey.</a:t>
                      </a:r>
                      <a:endParaRPr lang="en-US" sz="1100" dirty="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a:solidFill>
                            <a:srgbClr val="290901"/>
                          </a:solidFill>
                          <a:latin typeface="Barlow"/>
                          <a:ea typeface="Barlow"/>
                          <a:cs typeface="Barlow"/>
                          <a:sym typeface="Barlow"/>
                        </a:rPr>
                        <a:t>Retain high-value customers.</a:t>
                      </a: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extLst>
                  <a:ext uri="{0D108BD9-81ED-4DB2-BD59-A6C34878D82A}">
                    <a16:rowId xmlns:a16="http://schemas.microsoft.com/office/drawing/2014/main" val="10002"/>
                  </a:ext>
                </a:extLst>
              </a:tr>
              <a:tr h="2348415">
                <a:tc>
                  <a:txBody>
                    <a:bodyPr/>
                    <a:lstStyle/>
                    <a:p>
                      <a:pPr algn="ctr">
                        <a:lnSpc>
                          <a:spcPts val="3452"/>
                        </a:lnSpc>
                        <a:defRPr/>
                      </a:pPr>
                      <a:r>
                        <a:rPr lang="en-US" sz="2465" b="1">
                          <a:solidFill>
                            <a:srgbClr val="290901"/>
                          </a:solidFill>
                          <a:latin typeface="Barlow Bold"/>
                          <a:ea typeface="Barlow Bold"/>
                          <a:cs typeface="Barlow Bold"/>
                          <a:sym typeface="Barlow Bold"/>
                        </a:rPr>
                        <a:t>Payment Method  </a:t>
                      </a: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a:solidFill>
                            <a:srgbClr val="290901"/>
                          </a:solidFill>
                          <a:latin typeface="Barlow"/>
                          <a:ea typeface="Barlow"/>
                          <a:cs typeface="Barlow"/>
                          <a:sym typeface="Barlow"/>
                        </a:rPr>
                        <a:t>Electronic check users churn the most.</a:t>
                      </a: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dirty="0">
                          <a:solidFill>
                            <a:srgbClr val="290901"/>
                          </a:solidFill>
                          <a:latin typeface="Barlow"/>
                          <a:ea typeface="Barlow"/>
                          <a:cs typeface="Barlow"/>
                          <a:sym typeface="Barlow"/>
                        </a:rPr>
                        <a:t>Promote auto-pay methods via bonuses.</a:t>
                      </a:r>
                      <a:endParaRPr lang="en-US" sz="1100" dirty="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dirty="0">
                          <a:solidFill>
                            <a:srgbClr val="290901"/>
                          </a:solidFill>
                          <a:latin typeface="Barlow"/>
                          <a:ea typeface="Barlow"/>
                          <a:cs typeface="Barlow"/>
                          <a:sym typeface="Barlow"/>
                        </a:rPr>
                        <a:t>Prevent payment-related churns.</a:t>
                      </a:r>
                      <a:endParaRPr lang="en-US" sz="1100" dirty="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1E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16230600" cy="6532076"/>
        </p:xfrm>
        <a:graphic>
          <a:graphicData uri="http://schemas.openxmlformats.org/drawingml/2006/table">
            <a:tbl>
              <a:tblPr/>
              <a:tblGrid>
                <a:gridCol w="3026368">
                  <a:extLst>
                    <a:ext uri="{9D8B030D-6E8A-4147-A177-3AD203B41FA5}">
                      <a16:colId xmlns:a16="http://schemas.microsoft.com/office/drawing/2014/main" val="20000"/>
                    </a:ext>
                  </a:extLst>
                </a:gridCol>
                <a:gridCol w="4547509">
                  <a:extLst>
                    <a:ext uri="{9D8B030D-6E8A-4147-A177-3AD203B41FA5}">
                      <a16:colId xmlns:a16="http://schemas.microsoft.com/office/drawing/2014/main" val="20001"/>
                    </a:ext>
                  </a:extLst>
                </a:gridCol>
                <a:gridCol w="4495945">
                  <a:extLst>
                    <a:ext uri="{9D8B030D-6E8A-4147-A177-3AD203B41FA5}">
                      <a16:colId xmlns:a16="http://schemas.microsoft.com/office/drawing/2014/main" val="20002"/>
                    </a:ext>
                  </a:extLst>
                </a:gridCol>
                <a:gridCol w="4160778">
                  <a:extLst>
                    <a:ext uri="{9D8B030D-6E8A-4147-A177-3AD203B41FA5}">
                      <a16:colId xmlns:a16="http://schemas.microsoft.com/office/drawing/2014/main" val="20003"/>
                    </a:ext>
                  </a:extLst>
                </a:gridCol>
              </a:tblGrid>
              <a:tr h="1921288">
                <a:tc>
                  <a:txBody>
                    <a:bodyPr/>
                    <a:lstStyle/>
                    <a:p>
                      <a:pPr algn="ctr">
                        <a:lnSpc>
                          <a:spcPts val="3457"/>
                        </a:lnSpc>
                        <a:defRPr/>
                      </a:pPr>
                      <a:endParaRPr lang="en-US" sz="1100"/>
                    </a:p>
                    <a:p>
                      <a:pPr algn="ctr">
                        <a:lnSpc>
                          <a:spcPts val="3457"/>
                        </a:lnSpc>
                      </a:pPr>
                      <a:r>
                        <a:rPr lang="en-US" sz="2469" b="1">
                          <a:solidFill>
                            <a:srgbClr val="F7F7F7"/>
                          </a:solidFill>
                          <a:latin typeface="Barlow Bold"/>
                          <a:ea typeface="Barlow Bold"/>
                          <a:cs typeface="Barlow Bold"/>
                          <a:sym typeface="Barlow Bold"/>
                        </a:rPr>
                        <a:t>   Issue</a:t>
                      </a:r>
                    </a:p>
                    <a:p>
                      <a:pPr algn="ctr">
                        <a:lnSpc>
                          <a:spcPts val="3457"/>
                        </a:lnSpc>
                      </a:pPr>
                      <a:r>
                        <a:rPr lang="en-US" sz="2469" b="1">
                          <a:solidFill>
                            <a:srgbClr val="F7F7F7"/>
                          </a:solidFill>
                          <a:latin typeface="Barlow Bold"/>
                          <a:ea typeface="Barlow Bold"/>
                          <a:cs typeface="Barlow Bold"/>
                          <a:sym typeface="Barlow Bold"/>
                        </a:rPr>
                        <a:t>   </a:t>
                      </a:r>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solidFill>
                      <a:srgbClr val="004AAD"/>
                    </a:solidFill>
                  </a:tcPr>
                </a:tc>
                <a:tc>
                  <a:txBody>
                    <a:bodyPr/>
                    <a:lstStyle/>
                    <a:p>
                      <a:pPr algn="ctr">
                        <a:lnSpc>
                          <a:spcPts val="2472"/>
                        </a:lnSpc>
                        <a:defRPr/>
                      </a:pPr>
                      <a:endParaRPr lang="en-US" sz="1100"/>
                    </a:p>
                    <a:p>
                      <a:pPr algn="ctr">
                        <a:lnSpc>
                          <a:spcPts val="3452"/>
                        </a:lnSpc>
                      </a:pPr>
                      <a:r>
                        <a:rPr lang="en-US" sz="2465" b="1" spc="9">
                          <a:solidFill>
                            <a:srgbClr val="F7F7F7"/>
                          </a:solidFill>
                          <a:latin typeface="Barlow Bold"/>
                          <a:ea typeface="Barlow Bold"/>
                          <a:cs typeface="Barlow Bold"/>
                          <a:sym typeface="Barlow Bold"/>
                        </a:rPr>
                        <a:t>Key Insight</a:t>
                      </a:r>
                    </a:p>
                    <a:p>
                      <a:pPr algn="ctr">
                        <a:lnSpc>
                          <a:spcPts val="2472"/>
                        </a:lnSpc>
                      </a:pPr>
                      <a:r>
                        <a:rPr lang="en-US" sz="1765" b="1" spc="7">
                          <a:solidFill>
                            <a:srgbClr val="F7F7F7"/>
                          </a:solidFill>
                          <a:latin typeface="Barlow Bold"/>
                          <a:ea typeface="Barlow Bold"/>
                          <a:cs typeface="Barlow Bold"/>
                          <a:sym typeface="Barlow Bold"/>
                        </a:rPr>
                        <a:t>   </a:t>
                      </a:r>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solidFill>
                      <a:srgbClr val="004AAD"/>
                    </a:solidFill>
                  </a:tcPr>
                </a:tc>
                <a:tc>
                  <a:txBody>
                    <a:bodyPr/>
                    <a:lstStyle/>
                    <a:p>
                      <a:pPr algn="ctr">
                        <a:lnSpc>
                          <a:spcPts val="2472"/>
                        </a:lnSpc>
                        <a:defRPr/>
                      </a:pPr>
                      <a:endParaRPr lang="en-US" sz="1100"/>
                    </a:p>
                    <a:p>
                      <a:pPr algn="ctr">
                        <a:lnSpc>
                          <a:spcPts val="3452"/>
                        </a:lnSpc>
                      </a:pPr>
                      <a:r>
                        <a:rPr lang="en-US" sz="2465" b="1" spc="9">
                          <a:solidFill>
                            <a:srgbClr val="F7F7F7"/>
                          </a:solidFill>
                          <a:latin typeface="Barlow Bold"/>
                          <a:ea typeface="Barlow Bold"/>
                          <a:cs typeface="Barlow Bold"/>
                          <a:sym typeface="Barlow Bold"/>
                        </a:rPr>
                        <a:t>Recommended Action</a:t>
                      </a:r>
                    </a:p>
                    <a:p>
                      <a:pPr algn="ctr">
                        <a:lnSpc>
                          <a:spcPts val="2472"/>
                        </a:lnSpc>
                      </a:pPr>
                      <a:r>
                        <a:rPr lang="en-US" sz="1765" b="1" spc="7">
                          <a:solidFill>
                            <a:srgbClr val="F7F7F7"/>
                          </a:solidFill>
                          <a:latin typeface="Barlow Bold"/>
                          <a:ea typeface="Barlow Bold"/>
                          <a:cs typeface="Barlow Bold"/>
                          <a:sym typeface="Barlow Bold"/>
                        </a:rPr>
                        <a:t>   </a:t>
                      </a:r>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solidFill>
                      <a:srgbClr val="004AAD"/>
                    </a:solidFill>
                  </a:tcPr>
                </a:tc>
                <a:tc>
                  <a:txBody>
                    <a:bodyPr/>
                    <a:lstStyle/>
                    <a:p>
                      <a:pPr algn="ctr">
                        <a:lnSpc>
                          <a:spcPts val="2472"/>
                        </a:lnSpc>
                        <a:defRPr/>
                      </a:pPr>
                      <a:endParaRPr lang="en-US" sz="1100"/>
                    </a:p>
                    <a:p>
                      <a:pPr algn="ctr">
                        <a:lnSpc>
                          <a:spcPts val="3452"/>
                        </a:lnSpc>
                      </a:pPr>
                      <a:r>
                        <a:rPr lang="en-US" sz="2465" b="1" spc="9">
                          <a:solidFill>
                            <a:srgbClr val="F7F7F7"/>
                          </a:solidFill>
                          <a:latin typeface="Barlow Bold"/>
                          <a:ea typeface="Barlow Bold"/>
                          <a:cs typeface="Barlow Bold"/>
                          <a:sym typeface="Barlow Bold"/>
                        </a:rPr>
                        <a:t>Expected Outcome</a:t>
                      </a:r>
                    </a:p>
                    <a:p>
                      <a:pPr algn="ctr">
                        <a:lnSpc>
                          <a:spcPts val="2472"/>
                        </a:lnSpc>
                      </a:pPr>
                      <a:r>
                        <a:rPr lang="en-US" sz="1765" b="1" spc="7">
                          <a:solidFill>
                            <a:srgbClr val="F7F7F7"/>
                          </a:solidFill>
                          <a:latin typeface="Barlow Bold"/>
                          <a:ea typeface="Barlow Bold"/>
                          <a:cs typeface="Barlow Bold"/>
                          <a:sym typeface="Barlow Bold"/>
                        </a:rPr>
                        <a:t>   </a:t>
                      </a:r>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solidFill>
                      <a:srgbClr val="004AAD"/>
                    </a:solidFill>
                  </a:tcPr>
                </a:tc>
                <a:extLst>
                  <a:ext uri="{0D108BD9-81ED-4DB2-BD59-A6C34878D82A}">
                    <a16:rowId xmlns:a16="http://schemas.microsoft.com/office/drawing/2014/main" val="10000"/>
                  </a:ext>
                </a:extLst>
              </a:tr>
              <a:tr h="2460668">
                <a:tc>
                  <a:txBody>
                    <a:bodyPr/>
                    <a:lstStyle/>
                    <a:p>
                      <a:pPr algn="ctr">
                        <a:lnSpc>
                          <a:spcPts val="3452"/>
                        </a:lnSpc>
                        <a:defRPr/>
                      </a:pPr>
                      <a:r>
                        <a:rPr lang="en-US" sz="2465" b="1" spc="9">
                          <a:solidFill>
                            <a:srgbClr val="290901"/>
                          </a:solidFill>
                          <a:latin typeface="Barlow Bold"/>
                          <a:ea typeface="Barlow Bold"/>
                          <a:cs typeface="Barlow Bold"/>
                          <a:sym typeface="Barlow Bold"/>
                        </a:rPr>
                        <a:t>Tenure &amp; Monthly Charges  </a:t>
                      </a: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a:solidFill>
                            <a:srgbClr val="290901"/>
                          </a:solidFill>
                          <a:latin typeface="Barlow"/>
                          <a:ea typeface="Barlow"/>
                          <a:cs typeface="Barlow"/>
                          <a:sym typeface="Barlow"/>
                        </a:rPr>
                        <a:t>Mid-tenure (10–50 months), high-payers are likely to churn.</a:t>
                      </a: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a:solidFill>
                            <a:srgbClr val="290901"/>
                          </a:solidFill>
                          <a:latin typeface="Barlow"/>
                          <a:ea typeface="Barlow"/>
                          <a:cs typeface="Barlow"/>
                          <a:sym typeface="Barlow"/>
                        </a:rPr>
                        <a:t>Targeted offers + retention campaigns for this group.</a:t>
                      </a:r>
                      <a:endParaRPr lang="en-US" sz="1100"/>
                    </a:p>
                    <a:p>
                      <a:pPr algn="ctr">
                        <a:lnSpc>
                          <a:spcPts val="3032"/>
                        </a:lnSpc>
                      </a:pP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a:solidFill>
                            <a:srgbClr val="290901"/>
                          </a:solidFill>
                          <a:latin typeface="Barlow"/>
                          <a:ea typeface="Barlow"/>
                          <a:cs typeface="Barlow"/>
                          <a:sym typeface="Barlow"/>
                        </a:rPr>
                        <a:t>Save high-revenue users.</a:t>
                      </a: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extLst>
                  <a:ext uri="{0D108BD9-81ED-4DB2-BD59-A6C34878D82A}">
                    <a16:rowId xmlns:a16="http://schemas.microsoft.com/office/drawing/2014/main" val="10001"/>
                  </a:ext>
                </a:extLst>
              </a:tr>
              <a:tr h="2150120">
                <a:tc>
                  <a:txBody>
                    <a:bodyPr/>
                    <a:lstStyle/>
                    <a:p>
                      <a:pPr algn="ctr">
                        <a:lnSpc>
                          <a:spcPts val="3452"/>
                        </a:lnSpc>
                        <a:defRPr/>
                      </a:pPr>
                      <a:r>
                        <a:rPr lang="en-US" sz="2465" b="1" spc="9">
                          <a:solidFill>
                            <a:srgbClr val="290901"/>
                          </a:solidFill>
                          <a:latin typeface="Barlow Bold"/>
                          <a:ea typeface="Barlow Bold"/>
                          <a:cs typeface="Barlow Bold"/>
                          <a:sym typeface="Barlow Bold"/>
                        </a:rPr>
                        <a:t>Predictive Analytics  </a:t>
                      </a: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a:solidFill>
                            <a:srgbClr val="290901"/>
                          </a:solidFill>
                          <a:latin typeface="Barlow"/>
                          <a:ea typeface="Barlow"/>
                          <a:cs typeface="Barlow"/>
                          <a:sym typeface="Barlow"/>
                        </a:rPr>
                        <a:t>Churn is predictable using several customer attributes.</a:t>
                      </a: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a:solidFill>
                            <a:srgbClr val="290901"/>
                          </a:solidFill>
                          <a:latin typeface="Barlow"/>
                          <a:ea typeface="Barlow"/>
                          <a:cs typeface="Barlow"/>
                          <a:sym typeface="Barlow"/>
                        </a:rPr>
                        <a:t>Develop churn-risk scoring model + automate retention actions.</a:t>
                      </a:r>
                      <a:endParaRPr lang="en-US" sz="1100"/>
                    </a:p>
                    <a:p>
                      <a:pPr algn="ctr">
                        <a:lnSpc>
                          <a:spcPts val="3032"/>
                        </a:lnSpc>
                      </a:pP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tc>
                  <a:txBody>
                    <a:bodyPr/>
                    <a:lstStyle/>
                    <a:p>
                      <a:pPr algn="ctr">
                        <a:lnSpc>
                          <a:spcPts val="3032"/>
                        </a:lnSpc>
                        <a:defRPr/>
                      </a:pPr>
                      <a:r>
                        <a:rPr lang="en-US" sz="2165">
                          <a:solidFill>
                            <a:srgbClr val="290901"/>
                          </a:solidFill>
                          <a:latin typeface="Barlow"/>
                          <a:ea typeface="Barlow"/>
                          <a:cs typeface="Barlow"/>
                          <a:sym typeface="Barlow"/>
                        </a:rPr>
                        <a:t>Reduce churn with early intervention.</a:t>
                      </a:r>
                      <a:endParaRPr lang="en-US" sz="1100"/>
                    </a:p>
                    <a:p>
                      <a:pPr algn="ctr">
                        <a:lnSpc>
                          <a:spcPts val="3032"/>
                        </a:lnSpc>
                      </a:pPr>
                      <a:endParaRPr lang="en-US" sz="1100"/>
                    </a:p>
                  </a:txBody>
                  <a:tcPr marL="190500" marR="190500" marT="190500" marB="190500" anchor="ctr">
                    <a:lnL w="38100" cap="flat" cmpd="sng" algn="ctr">
                      <a:solidFill>
                        <a:srgbClr val="365B6D"/>
                      </a:solidFill>
                      <a:prstDash val="solid"/>
                      <a:round/>
                      <a:headEnd type="none" w="med" len="med"/>
                      <a:tailEnd type="none" w="med" len="med"/>
                    </a:lnL>
                    <a:lnR w="38100" cap="flat" cmpd="sng" algn="ctr">
                      <a:solidFill>
                        <a:srgbClr val="365B6D"/>
                      </a:solidFill>
                      <a:prstDash val="solid"/>
                      <a:round/>
                      <a:headEnd type="none" w="med" len="med"/>
                      <a:tailEnd type="none" w="med" len="med"/>
                    </a:lnR>
                    <a:lnT w="38100" cap="flat" cmpd="sng" algn="ctr">
                      <a:solidFill>
                        <a:srgbClr val="365B6D"/>
                      </a:solidFill>
                      <a:prstDash val="solid"/>
                      <a:round/>
                      <a:headEnd type="none" w="med" len="med"/>
                      <a:tailEnd type="none" w="med" len="med"/>
                    </a:lnT>
                    <a:lnB w="38100" cap="flat" cmpd="sng" algn="ctr">
                      <a:solidFill>
                        <a:srgbClr val="365B6D"/>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sp>
        <p:nvSpPr>
          <p:cNvPr id="2" name="Freeform 2"/>
          <p:cNvSpPr/>
          <p:nvPr/>
        </p:nvSpPr>
        <p:spPr>
          <a:xfrm rot="-10800000" flipH="1">
            <a:off x="9144000" y="-422826"/>
            <a:ext cx="22207859" cy="12679959"/>
          </a:xfrm>
          <a:custGeom>
            <a:avLst/>
            <a:gdLst/>
            <a:ahLst/>
            <a:cxnLst/>
            <a:rect l="l" t="t" r="r" b="b"/>
            <a:pathLst>
              <a:path w="22207859" h="12679959">
                <a:moveTo>
                  <a:pt x="22207859" y="0"/>
                </a:moveTo>
                <a:lnTo>
                  <a:pt x="0" y="0"/>
                </a:lnTo>
                <a:lnTo>
                  <a:pt x="0" y="12679959"/>
                </a:lnTo>
                <a:lnTo>
                  <a:pt x="22207859" y="12679959"/>
                </a:lnTo>
                <a:lnTo>
                  <a:pt x="22207859"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3" name="Freeform 3"/>
          <p:cNvSpPr/>
          <p:nvPr/>
        </p:nvSpPr>
        <p:spPr>
          <a:xfrm rot="-10800000">
            <a:off x="8232335" y="0"/>
            <a:ext cx="10658975" cy="10655510"/>
          </a:xfrm>
          <a:custGeom>
            <a:avLst/>
            <a:gdLst/>
            <a:ahLst/>
            <a:cxnLst/>
            <a:rect l="l" t="t" r="r" b="b"/>
            <a:pathLst>
              <a:path w="10658975" h="10655510">
                <a:moveTo>
                  <a:pt x="0" y="0"/>
                </a:moveTo>
                <a:lnTo>
                  <a:pt x="10658976" y="0"/>
                </a:lnTo>
                <a:lnTo>
                  <a:pt x="10658976" y="10655510"/>
                </a:lnTo>
                <a:lnTo>
                  <a:pt x="0" y="106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0"/>
            <a:ext cx="18288000" cy="2747362"/>
            <a:chOff x="0" y="0"/>
            <a:chExt cx="2833290" cy="425638"/>
          </a:xfrm>
        </p:grpSpPr>
        <p:sp>
          <p:nvSpPr>
            <p:cNvPr id="5" name="Freeform 5"/>
            <p:cNvSpPr/>
            <p:nvPr/>
          </p:nvSpPr>
          <p:spPr>
            <a:xfrm>
              <a:off x="0" y="0"/>
              <a:ext cx="2833290" cy="425638"/>
            </a:xfrm>
            <a:custGeom>
              <a:avLst/>
              <a:gdLst/>
              <a:ahLst/>
              <a:cxnLst/>
              <a:rect l="l" t="t" r="r" b="b"/>
              <a:pathLst>
                <a:path w="2833290" h="425638">
                  <a:moveTo>
                    <a:pt x="0" y="0"/>
                  </a:moveTo>
                  <a:lnTo>
                    <a:pt x="2833290" y="0"/>
                  </a:lnTo>
                  <a:lnTo>
                    <a:pt x="2833290" y="425638"/>
                  </a:lnTo>
                  <a:lnTo>
                    <a:pt x="0" y="425638"/>
                  </a:lnTo>
                  <a:close/>
                </a:path>
              </a:pathLst>
            </a:custGeom>
            <a:blipFill>
              <a:blip r:embed="rId6"/>
              <a:stretch>
                <a:fillRect t="-131391" b="-131391"/>
              </a:stretch>
            </a:blipFill>
          </p:spPr>
        </p:sp>
      </p:grpSp>
      <p:grpSp>
        <p:nvGrpSpPr>
          <p:cNvPr id="6" name="Group 6"/>
          <p:cNvGrpSpPr/>
          <p:nvPr/>
        </p:nvGrpSpPr>
        <p:grpSpPr>
          <a:xfrm>
            <a:off x="1028700" y="4594667"/>
            <a:ext cx="8840961" cy="4663633"/>
            <a:chOff x="0" y="0"/>
            <a:chExt cx="11787948" cy="6218177"/>
          </a:xfrm>
        </p:grpSpPr>
        <p:sp>
          <p:nvSpPr>
            <p:cNvPr id="7" name="TextBox 7"/>
            <p:cNvSpPr txBox="1"/>
            <p:nvPr/>
          </p:nvSpPr>
          <p:spPr>
            <a:xfrm>
              <a:off x="0" y="66675"/>
              <a:ext cx="11787948" cy="1513313"/>
            </a:xfrm>
            <a:prstGeom prst="rect">
              <a:avLst/>
            </a:prstGeom>
          </p:spPr>
          <p:txBody>
            <a:bodyPr lIns="0" tIns="0" rIns="0" bIns="0" rtlCol="0" anchor="t">
              <a:spAutoFit/>
            </a:bodyPr>
            <a:lstStyle/>
            <a:p>
              <a:pPr marL="0" lvl="0" indent="0" algn="l">
                <a:lnSpc>
                  <a:spcPts val="8587"/>
                </a:lnSpc>
              </a:pPr>
              <a:r>
                <a:rPr lang="en-US" sz="7806" b="1">
                  <a:solidFill>
                    <a:srgbClr val="FFF6ED"/>
                  </a:solidFill>
                  <a:latin typeface="Fira Sans Semi-Bold"/>
                  <a:ea typeface="Fira Sans Semi-Bold"/>
                  <a:cs typeface="Fira Sans Semi-Bold"/>
                  <a:sym typeface="Fira Sans Semi-Bold"/>
                </a:rPr>
                <a:t>📌 Conclusion</a:t>
              </a:r>
            </a:p>
          </p:txBody>
        </p:sp>
        <p:sp>
          <p:nvSpPr>
            <p:cNvPr id="8" name="TextBox 8"/>
            <p:cNvSpPr txBox="1"/>
            <p:nvPr/>
          </p:nvSpPr>
          <p:spPr>
            <a:xfrm>
              <a:off x="0" y="2180188"/>
              <a:ext cx="11787948" cy="4037989"/>
            </a:xfrm>
            <a:prstGeom prst="rect">
              <a:avLst/>
            </a:prstGeom>
          </p:spPr>
          <p:txBody>
            <a:bodyPr lIns="0" tIns="0" rIns="0" bIns="0" rtlCol="0" anchor="t">
              <a:spAutoFit/>
            </a:bodyPr>
            <a:lstStyle/>
            <a:p>
              <a:pPr marL="0" lvl="0" indent="0" algn="l">
                <a:lnSpc>
                  <a:spcPts val="3486"/>
                </a:lnSpc>
                <a:spcBef>
                  <a:spcPct val="0"/>
                </a:spcBef>
              </a:pPr>
              <a:r>
                <a:rPr lang="en-US" sz="2324" u="none" spc="-69">
                  <a:solidFill>
                    <a:srgbClr val="FFF6ED"/>
                  </a:solidFill>
                  <a:latin typeface="Fira Sans Light"/>
                  <a:ea typeface="Fira Sans Light"/>
                  <a:cs typeface="Fira Sans Light"/>
                  <a:sym typeface="Fira Sans Light"/>
                </a:rPr>
                <a:t>This churn analysis helps us better understand how customers behave and use our services. It shows which areas need improvement and where we have the chance to keep more customers. Going forward, using data to guide our decisions and reaching out to customers early will be important to reduce churn and build stronger, long-lasting relationships.</a:t>
              </a:r>
            </a:p>
            <a:p>
              <a:pPr marL="0" lvl="0" indent="0" algn="l">
                <a:lnSpc>
                  <a:spcPts val="3486"/>
                </a:lnSpc>
                <a:spcBef>
                  <a:spcPct val="0"/>
                </a:spcBef>
              </a:pPr>
              <a:endParaRPr lang="en-US" sz="2324" u="none" spc="-69">
                <a:solidFill>
                  <a:srgbClr val="FFF6ED"/>
                </a:solidFill>
                <a:latin typeface="Fira Sans Light"/>
                <a:ea typeface="Fira Sans Light"/>
                <a:cs typeface="Fira Sans Light"/>
                <a:sym typeface="Fira Sans Ligh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sp>
        <p:nvSpPr>
          <p:cNvPr id="2" name="Freeform 2"/>
          <p:cNvSpPr/>
          <p:nvPr/>
        </p:nvSpPr>
        <p:spPr>
          <a:xfrm>
            <a:off x="-8082959" y="3724371"/>
            <a:ext cx="17537493" cy="10013333"/>
          </a:xfrm>
          <a:custGeom>
            <a:avLst/>
            <a:gdLst/>
            <a:ahLst/>
            <a:cxnLst/>
            <a:rect l="l" t="t" r="r" b="b"/>
            <a:pathLst>
              <a:path w="17537493" h="10013333">
                <a:moveTo>
                  <a:pt x="0" y="0"/>
                </a:moveTo>
                <a:lnTo>
                  <a:pt x="17537493" y="0"/>
                </a:lnTo>
                <a:lnTo>
                  <a:pt x="17537493" y="10013333"/>
                </a:lnTo>
                <a:lnTo>
                  <a:pt x="0" y="10013333"/>
                </a:lnTo>
                <a:lnTo>
                  <a:pt x="0" y="0"/>
                </a:lnTo>
                <a:close/>
              </a:path>
            </a:pathLst>
          </a:custGeom>
          <a:blipFill>
            <a:blip r:embed="rId2">
              <a:extLst>
                <a:ext uri="{96DAC541-7B7A-43D3-8B79-37D633B846F1}">
                  <asvg:svgBlip xmlns:asvg="http://schemas.microsoft.com/office/drawing/2016/SVG/main" r:embed="rId3"/>
                </a:ext>
              </a:extLst>
            </a:blip>
            <a:stretch>
              <a:fillRect t="-35038" b="-16538"/>
            </a:stretch>
          </a:blipFill>
        </p:spPr>
      </p:sp>
      <p:sp>
        <p:nvSpPr>
          <p:cNvPr id="3" name="Freeform 3"/>
          <p:cNvSpPr/>
          <p:nvPr/>
        </p:nvSpPr>
        <p:spPr>
          <a:xfrm flipH="1">
            <a:off x="-1786181" y="-889740"/>
            <a:ext cx="12902417" cy="7366857"/>
          </a:xfrm>
          <a:custGeom>
            <a:avLst/>
            <a:gdLst/>
            <a:ahLst/>
            <a:cxnLst/>
            <a:rect l="l" t="t" r="r" b="b"/>
            <a:pathLst>
              <a:path w="12902417" h="7366857">
                <a:moveTo>
                  <a:pt x="12902417" y="0"/>
                </a:moveTo>
                <a:lnTo>
                  <a:pt x="0" y="0"/>
                </a:lnTo>
                <a:lnTo>
                  <a:pt x="0" y="7366857"/>
                </a:lnTo>
                <a:lnTo>
                  <a:pt x="12902417" y="7366857"/>
                </a:lnTo>
                <a:lnTo>
                  <a:pt x="12902417" y="0"/>
                </a:lnTo>
                <a:close/>
              </a:path>
            </a:pathLst>
          </a:custGeom>
          <a:blipFill>
            <a:blip r:embed="rId4">
              <a:extLst>
                <a:ext uri="{96DAC541-7B7A-43D3-8B79-37D633B846F1}">
                  <asvg:svgBlip xmlns:asvg="http://schemas.microsoft.com/office/drawing/2016/SVG/main" r:embed="rId5"/>
                </a:ext>
              </a:extLst>
            </a:blip>
            <a:stretch>
              <a:fillRect t="-51576"/>
            </a:stretch>
          </a:blipFill>
        </p:spPr>
      </p:sp>
      <p:grpSp>
        <p:nvGrpSpPr>
          <p:cNvPr id="4" name="Group 4"/>
          <p:cNvGrpSpPr/>
          <p:nvPr/>
        </p:nvGrpSpPr>
        <p:grpSpPr>
          <a:xfrm>
            <a:off x="9912151" y="7301800"/>
            <a:ext cx="7347149" cy="1929830"/>
            <a:chOff x="0" y="0"/>
            <a:chExt cx="9796198" cy="2573107"/>
          </a:xfrm>
        </p:grpSpPr>
        <p:sp>
          <p:nvSpPr>
            <p:cNvPr id="5" name="TextBox 5"/>
            <p:cNvSpPr txBox="1"/>
            <p:nvPr/>
          </p:nvSpPr>
          <p:spPr>
            <a:xfrm>
              <a:off x="0" y="-28575"/>
              <a:ext cx="9796198" cy="567055"/>
            </a:xfrm>
            <a:prstGeom prst="rect">
              <a:avLst/>
            </a:prstGeom>
          </p:spPr>
          <p:txBody>
            <a:bodyPr lIns="0" tIns="0" rIns="0" bIns="0" rtlCol="0" anchor="t">
              <a:spAutoFit/>
            </a:bodyPr>
            <a:lstStyle/>
            <a:p>
              <a:pPr marL="0" lvl="0" indent="0" algn="l">
                <a:lnSpc>
                  <a:spcPts val="3510"/>
                </a:lnSpc>
                <a:spcBef>
                  <a:spcPct val="0"/>
                </a:spcBef>
              </a:pPr>
              <a:r>
                <a:rPr lang="en-US" sz="2700" b="1">
                  <a:solidFill>
                    <a:srgbClr val="FFF6ED"/>
                  </a:solidFill>
                  <a:latin typeface="Fira Sans Semi-Bold"/>
                  <a:ea typeface="Fira Sans Semi-Bold"/>
                  <a:cs typeface="Fira Sans Semi-Bold"/>
                  <a:sym typeface="Fira Sans Semi-Bold"/>
                </a:rPr>
                <a:t>Thank you for your attention and participation</a:t>
              </a:r>
            </a:p>
          </p:txBody>
        </p:sp>
        <p:sp>
          <p:nvSpPr>
            <p:cNvPr id="6" name="TextBox 6"/>
            <p:cNvSpPr txBox="1"/>
            <p:nvPr/>
          </p:nvSpPr>
          <p:spPr>
            <a:xfrm>
              <a:off x="0" y="734782"/>
              <a:ext cx="9796198" cy="1838325"/>
            </a:xfrm>
            <a:prstGeom prst="rect">
              <a:avLst/>
            </a:prstGeom>
          </p:spPr>
          <p:txBody>
            <a:bodyPr lIns="0" tIns="0" rIns="0" bIns="0" rtlCol="0" anchor="t">
              <a:spAutoFit/>
            </a:bodyPr>
            <a:lstStyle/>
            <a:p>
              <a:pPr marL="0" lvl="0" indent="0" algn="l">
                <a:lnSpc>
                  <a:spcPts val="10800"/>
                </a:lnSpc>
              </a:pPr>
              <a:r>
                <a:rPr lang="en-US" sz="9000" b="1" spc="-179">
                  <a:solidFill>
                    <a:srgbClr val="FFF6ED"/>
                  </a:solidFill>
                  <a:latin typeface="Fira Sans Bold"/>
                  <a:ea typeface="Fira Sans Bold"/>
                  <a:cs typeface="Fira Sans Bold"/>
                  <a:sym typeface="Fira Sans Bold"/>
                </a:rPr>
                <a:t>Q&amp;A SESSION</a:t>
              </a:r>
            </a:p>
          </p:txBody>
        </p:sp>
      </p:grpSp>
      <p:sp>
        <p:nvSpPr>
          <p:cNvPr id="7" name="Freeform 7"/>
          <p:cNvSpPr/>
          <p:nvPr/>
        </p:nvSpPr>
        <p:spPr>
          <a:xfrm>
            <a:off x="-152611" y="-320627"/>
            <a:ext cx="10979706" cy="10976136"/>
          </a:xfrm>
          <a:custGeom>
            <a:avLst/>
            <a:gdLst/>
            <a:ahLst/>
            <a:cxnLst/>
            <a:rect l="l" t="t" r="r" b="b"/>
            <a:pathLst>
              <a:path w="10979706" h="10976136">
                <a:moveTo>
                  <a:pt x="0" y="0"/>
                </a:moveTo>
                <a:lnTo>
                  <a:pt x="10979706" y="0"/>
                </a:lnTo>
                <a:lnTo>
                  <a:pt x="10979706" y="10976137"/>
                </a:lnTo>
                <a:lnTo>
                  <a:pt x="0" y="109761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a:grpSpLocks noChangeAspect="1"/>
          </p:cNvGrpSpPr>
          <p:nvPr/>
        </p:nvGrpSpPr>
        <p:grpSpPr>
          <a:xfrm>
            <a:off x="9912151" y="1394365"/>
            <a:ext cx="5442513" cy="5442491"/>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61069" r="-22416"/>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sp>
        <p:nvSpPr>
          <p:cNvPr id="2" name="Freeform 2"/>
          <p:cNvSpPr/>
          <p:nvPr/>
        </p:nvSpPr>
        <p:spPr>
          <a:xfrm rot="-10800000" flipH="1">
            <a:off x="-13426194" y="-181949"/>
            <a:ext cx="22207859" cy="12679959"/>
          </a:xfrm>
          <a:custGeom>
            <a:avLst/>
            <a:gdLst/>
            <a:ahLst/>
            <a:cxnLst/>
            <a:rect l="l" t="t" r="r" b="b"/>
            <a:pathLst>
              <a:path w="22207859" h="12679959">
                <a:moveTo>
                  <a:pt x="22207860" y="0"/>
                </a:moveTo>
                <a:lnTo>
                  <a:pt x="0" y="0"/>
                </a:lnTo>
                <a:lnTo>
                  <a:pt x="0" y="12679959"/>
                </a:lnTo>
                <a:lnTo>
                  <a:pt x="22207860" y="12679959"/>
                </a:lnTo>
                <a:lnTo>
                  <a:pt x="22207860" y="0"/>
                </a:lnTo>
                <a:close/>
              </a:path>
            </a:pathLst>
          </a:custGeom>
          <a:blipFill>
            <a:blip r:embed="rId2">
              <a:extLst>
                <a:ext uri="{96DAC541-7B7A-43D3-8B79-37D633B846F1}">
                  <asvg:svgBlip xmlns:asvg="http://schemas.microsoft.com/office/drawing/2016/SVG/main" r:embed="rId3"/>
                </a:ext>
              </a:extLst>
            </a:blip>
            <a:stretch>
              <a:fillRect t="-51576"/>
            </a:stretch>
          </a:blipFill>
        </p:spPr>
      </p:sp>
      <p:grpSp>
        <p:nvGrpSpPr>
          <p:cNvPr id="3" name="Group 3"/>
          <p:cNvGrpSpPr/>
          <p:nvPr/>
        </p:nvGrpSpPr>
        <p:grpSpPr>
          <a:xfrm>
            <a:off x="0" y="0"/>
            <a:ext cx="18288000" cy="2747362"/>
            <a:chOff x="0" y="0"/>
            <a:chExt cx="2833290" cy="425638"/>
          </a:xfrm>
        </p:grpSpPr>
        <p:sp>
          <p:nvSpPr>
            <p:cNvPr id="4" name="Freeform 4"/>
            <p:cNvSpPr/>
            <p:nvPr/>
          </p:nvSpPr>
          <p:spPr>
            <a:xfrm>
              <a:off x="0" y="0"/>
              <a:ext cx="2833290" cy="425638"/>
            </a:xfrm>
            <a:custGeom>
              <a:avLst/>
              <a:gdLst/>
              <a:ahLst/>
              <a:cxnLst/>
              <a:rect l="l" t="t" r="r" b="b"/>
              <a:pathLst>
                <a:path w="2833290" h="425638">
                  <a:moveTo>
                    <a:pt x="0" y="0"/>
                  </a:moveTo>
                  <a:lnTo>
                    <a:pt x="2833290" y="0"/>
                  </a:lnTo>
                  <a:lnTo>
                    <a:pt x="2833290" y="425638"/>
                  </a:lnTo>
                  <a:lnTo>
                    <a:pt x="0" y="425638"/>
                  </a:lnTo>
                  <a:close/>
                </a:path>
              </a:pathLst>
            </a:custGeom>
            <a:blipFill>
              <a:blip r:embed="rId4"/>
              <a:stretch>
                <a:fillRect t="-150105" b="-112677"/>
              </a:stretch>
            </a:blipFill>
          </p:spPr>
        </p:sp>
      </p:grpSp>
      <p:sp>
        <p:nvSpPr>
          <p:cNvPr id="5" name="TextBox 5"/>
          <p:cNvSpPr txBox="1"/>
          <p:nvPr/>
        </p:nvSpPr>
        <p:spPr>
          <a:xfrm>
            <a:off x="928301" y="4064399"/>
            <a:ext cx="7853365" cy="2234401"/>
          </a:xfrm>
          <a:prstGeom prst="rect">
            <a:avLst/>
          </a:prstGeom>
        </p:spPr>
        <p:txBody>
          <a:bodyPr lIns="0" tIns="0" rIns="0" bIns="0" rtlCol="0" anchor="t">
            <a:spAutoFit/>
          </a:bodyPr>
          <a:lstStyle/>
          <a:p>
            <a:pPr marL="0" lvl="0" indent="0" algn="l">
              <a:lnSpc>
                <a:spcPts val="8730"/>
              </a:lnSpc>
            </a:pPr>
            <a:r>
              <a:rPr lang="en-US" sz="7937" b="1" dirty="0">
                <a:solidFill>
                  <a:srgbClr val="FFF6ED"/>
                </a:solidFill>
                <a:latin typeface="Fira Sans Semi-Bold"/>
                <a:ea typeface="Fira Sans Semi-Bold"/>
                <a:cs typeface="Fira Sans Semi-Bold"/>
                <a:sym typeface="Fira Sans Semi-Bold"/>
              </a:rPr>
              <a:t>Project Objectives </a:t>
            </a:r>
          </a:p>
        </p:txBody>
      </p:sp>
      <p:sp>
        <p:nvSpPr>
          <p:cNvPr id="6" name="TextBox 6"/>
          <p:cNvSpPr txBox="1"/>
          <p:nvPr/>
        </p:nvSpPr>
        <p:spPr>
          <a:xfrm>
            <a:off x="8781666" y="4112383"/>
            <a:ext cx="8840961" cy="5435304"/>
          </a:xfrm>
          <a:prstGeom prst="rect">
            <a:avLst/>
          </a:prstGeom>
        </p:spPr>
        <p:txBody>
          <a:bodyPr lIns="0" tIns="0" rIns="0" bIns="0" rtlCol="0" anchor="t">
            <a:spAutoFit/>
          </a:bodyPr>
          <a:lstStyle/>
          <a:p>
            <a:pPr marL="0" lvl="0" indent="0" algn="l">
              <a:lnSpc>
                <a:spcPts val="3661"/>
              </a:lnSpc>
              <a:spcBef>
                <a:spcPct val="0"/>
              </a:spcBef>
            </a:pPr>
            <a:r>
              <a:rPr lang="en-US" sz="2441" u="none" spc="-73" dirty="0">
                <a:solidFill>
                  <a:srgbClr val="FFF6ED"/>
                </a:solidFill>
                <a:latin typeface="Fira Sans Light"/>
                <a:ea typeface="Fira Sans Light"/>
                <a:cs typeface="Fira Sans Light"/>
                <a:sym typeface="Fira Sans Light"/>
              </a:rPr>
              <a:t>This analysis aims to better understand customer churn by identifying patterns and data-backed strategies to improve customer retention.</a:t>
            </a:r>
          </a:p>
          <a:p>
            <a:pPr marL="0" lvl="0" indent="0" algn="l">
              <a:lnSpc>
                <a:spcPts val="3661"/>
              </a:lnSpc>
              <a:spcBef>
                <a:spcPct val="0"/>
              </a:spcBef>
            </a:pPr>
            <a:endParaRPr lang="en-US" sz="2441" u="none" spc="-73" dirty="0">
              <a:solidFill>
                <a:srgbClr val="FFF6ED"/>
              </a:solidFill>
              <a:latin typeface="Fira Sans Light"/>
              <a:ea typeface="Fira Sans Light"/>
              <a:cs typeface="Fira Sans Light"/>
              <a:sym typeface="Fira Sans Light"/>
            </a:endParaRPr>
          </a:p>
          <a:p>
            <a:pPr marL="0" lvl="0" indent="0" algn="l">
              <a:lnSpc>
                <a:spcPts val="3661"/>
              </a:lnSpc>
              <a:spcBef>
                <a:spcPct val="0"/>
              </a:spcBef>
            </a:pPr>
            <a:r>
              <a:rPr lang="en-US" sz="2441" b="1" u="none" spc="-73" dirty="0">
                <a:solidFill>
                  <a:srgbClr val="FFF6ED"/>
                </a:solidFill>
                <a:latin typeface="Fira Sans Bold"/>
                <a:ea typeface="Fira Sans Bold"/>
                <a:cs typeface="Fira Sans Bold"/>
                <a:sym typeface="Fira Sans Bold"/>
              </a:rPr>
              <a:t>Key Objectives:</a:t>
            </a:r>
          </a:p>
          <a:p>
            <a:pPr marL="0" lvl="0" indent="0" algn="l">
              <a:lnSpc>
                <a:spcPts val="3661"/>
              </a:lnSpc>
              <a:spcBef>
                <a:spcPct val="0"/>
              </a:spcBef>
            </a:pPr>
            <a:endParaRPr lang="en-US" sz="2441" b="1" u="none" spc="-73" dirty="0">
              <a:solidFill>
                <a:srgbClr val="FFF6ED"/>
              </a:solidFill>
              <a:latin typeface="Fira Sans Bold"/>
              <a:ea typeface="Fira Sans Bold"/>
              <a:cs typeface="Fira Sans Bold"/>
              <a:sym typeface="Fira Sans Bold"/>
            </a:endParaRPr>
          </a:p>
          <a:p>
            <a:pPr marL="527032" lvl="1" indent="-263516" algn="l">
              <a:lnSpc>
                <a:spcPts val="3661"/>
              </a:lnSpc>
              <a:spcBef>
                <a:spcPct val="0"/>
              </a:spcBef>
              <a:buFont typeface="Arial"/>
              <a:buChar char="•"/>
            </a:pPr>
            <a:r>
              <a:rPr lang="en-US" sz="2441" u="none" spc="-73" dirty="0">
                <a:solidFill>
                  <a:srgbClr val="FFF6ED"/>
                </a:solidFill>
                <a:latin typeface="Fira Sans Light"/>
                <a:ea typeface="Fira Sans Light"/>
                <a:cs typeface="Fira Sans Light"/>
                <a:sym typeface="Fira Sans Light"/>
              </a:rPr>
              <a:t>Identify customer churn trends</a:t>
            </a:r>
          </a:p>
          <a:p>
            <a:pPr marL="527032" lvl="1" indent="-263516" algn="l">
              <a:lnSpc>
                <a:spcPts val="3661"/>
              </a:lnSpc>
              <a:spcBef>
                <a:spcPct val="0"/>
              </a:spcBef>
              <a:buFont typeface="Arial"/>
              <a:buChar char="•"/>
            </a:pPr>
            <a:r>
              <a:rPr lang="en-US" sz="2441" u="none" spc="-73" dirty="0">
                <a:solidFill>
                  <a:srgbClr val="FFF6ED"/>
                </a:solidFill>
                <a:latin typeface="Fira Sans Light"/>
                <a:ea typeface="Fira Sans Light"/>
                <a:cs typeface="Fira Sans Light"/>
                <a:sym typeface="Fira Sans Light"/>
              </a:rPr>
              <a:t>Analyze the main causes of churn</a:t>
            </a:r>
          </a:p>
          <a:p>
            <a:pPr marL="527032" lvl="1" indent="-263516" algn="l">
              <a:lnSpc>
                <a:spcPts val="3661"/>
              </a:lnSpc>
              <a:spcBef>
                <a:spcPct val="0"/>
              </a:spcBef>
              <a:buFont typeface="Arial"/>
              <a:buChar char="•"/>
            </a:pPr>
            <a:r>
              <a:rPr lang="en-US" sz="2441" u="none" spc="-73" dirty="0">
                <a:solidFill>
                  <a:srgbClr val="FFF6ED"/>
                </a:solidFill>
                <a:latin typeface="Fira Sans Light"/>
                <a:ea typeface="Fira Sans Light"/>
                <a:cs typeface="Fira Sans Light"/>
                <a:sym typeface="Fira Sans Light"/>
              </a:rPr>
              <a:t>Understand customer behavior and patterns</a:t>
            </a:r>
          </a:p>
          <a:p>
            <a:pPr marL="527032" lvl="1" indent="-263516" algn="l">
              <a:lnSpc>
                <a:spcPts val="3661"/>
              </a:lnSpc>
              <a:spcBef>
                <a:spcPct val="0"/>
              </a:spcBef>
              <a:buFont typeface="Arial"/>
              <a:buChar char="•"/>
            </a:pPr>
            <a:r>
              <a:rPr lang="en-US" sz="2441" u="none" spc="-73" dirty="0">
                <a:solidFill>
                  <a:srgbClr val="FFF6ED"/>
                </a:solidFill>
                <a:latin typeface="Fira Sans Light"/>
                <a:ea typeface="Fira Sans Light"/>
                <a:cs typeface="Fira Sans Light"/>
                <a:sym typeface="Fira Sans Light"/>
              </a:rPr>
              <a:t>Provide data-driven retention strategies</a:t>
            </a:r>
          </a:p>
          <a:p>
            <a:pPr marL="527032" lvl="1" indent="-263516" algn="l">
              <a:lnSpc>
                <a:spcPts val="3661"/>
              </a:lnSpc>
              <a:spcBef>
                <a:spcPct val="0"/>
              </a:spcBef>
              <a:buFont typeface="Arial"/>
              <a:buChar char="•"/>
            </a:pPr>
            <a:r>
              <a:rPr lang="en-US" sz="2441" u="none" spc="-73" dirty="0">
                <a:solidFill>
                  <a:srgbClr val="FFF6ED"/>
                </a:solidFill>
                <a:latin typeface="Fira Sans Light"/>
                <a:ea typeface="Fira Sans Light"/>
                <a:cs typeface="Fira Sans Light"/>
                <a:sym typeface="Fira Sans Light"/>
              </a:rPr>
              <a:t>Support business decisions to reduce churn effectively</a:t>
            </a:r>
          </a:p>
          <a:p>
            <a:pPr marL="0" lvl="0" indent="0" algn="l">
              <a:lnSpc>
                <a:spcPts val="3361"/>
              </a:lnSpc>
              <a:spcBef>
                <a:spcPct val="0"/>
              </a:spcBef>
            </a:pPr>
            <a:endParaRPr lang="en-US" sz="2441" u="none" spc="-73" dirty="0">
              <a:solidFill>
                <a:srgbClr val="FFF6ED"/>
              </a:solidFill>
              <a:latin typeface="Fira Sans Light"/>
              <a:ea typeface="Fira Sans Light"/>
              <a:cs typeface="Fira Sans Light"/>
              <a:sym typeface="Fira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sp>
        <p:nvSpPr>
          <p:cNvPr id="2" name="Freeform 2"/>
          <p:cNvSpPr/>
          <p:nvPr/>
        </p:nvSpPr>
        <p:spPr>
          <a:xfrm>
            <a:off x="0" y="-58018"/>
            <a:ext cx="18288000" cy="10345018"/>
          </a:xfrm>
          <a:custGeom>
            <a:avLst/>
            <a:gdLst/>
            <a:ahLst/>
            <a:cxnLst/>
            <a:rect l="l" t="t" r="r" b="b"/>
            <a:pathLst>
              <a:path w="18288000" h="10345018">
                <a:moveTo>
                  <a:pt x="0" y="0"/>
                </a:moveTo>
                <a:lnTo>
                  <a:pt x="18288000" y="0"/>
                </a:lnTo>
                <a:lnTo>
                  <a:pt x="18288000" y="10345018"/>
                </a:lnTo>
                <a:lnTo>
                  <a:pt x="0" y="10345018"/>
                </a:lnTo>
                <a:lnTo>
                  <a:pt x="0" y="0"/>
                </a:lnTo>
                <a:close/>
              </a:path>
            </a:pathLst>
          </a:custGeom>
          <a:blipFill>
            <a:blip r:embed="rId2"/>
            <a:stretch>
              <a:fillRect l="-1896" r="-1896"/>
            </a:stretch>
          </a:blipFill>
        </p:spPr>
      </p:sp>
      <p:sp>
        <p:nvSpPr>
          <p:cNvPr id="3" name="TextBox 3"/>
          <p:cNvSpPr txBox="1"/>
          <p:nvPr/>
        </p:nvSpPr>
        <p:spPr>
          <a:xfrm>
            <a:off x="2048539" y="772710"/>
            <a:ext cx="15800089" cy="930275"/>
          </a:xfrm>
          <a:prstGeom prst="rect">
            <a:avLst/>
          </a:prstGeom>
        </p:spPr>
        <p:txBody>
          <a:bodyPr lIns="0" tIns="0" rIns="0" bIns="0" rtlCol="0" anchor="t">
            <a:spAutoFit/>
          </a:bodyPr>
          <a:lstStyle/>
          <a:p>
            <a:pPr marL="0" lvl="0" indent="0" algn="l">
              <a:lnSpc>
                <a:spcPts val="7150"/>
              </a:lnSpc>
            </a:pPr>
            <a:r>
              <a:rPr lang="en-US" sz="6500" b="1">
                <a:solidFill>
                  <a:srgbClr val="FFF6ED"/>
                </a:solidFill>
                <a:latin typeface="Fira Sans Bold"/>
                <a:ea typeface="Fira Sans Bold"/>
                <a:cs typeface="Fira Sans Bold"/>
                <a:sym typeface="Fira Sans Bold"/>
              </a:rPr>
              <a:t>Method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sp>
        <p:nvSpPr>
          <p:cNvPr id="2" name="Freeform 2"/>
          <p:cNvSpPr/>
          <p:nvPr/>
        </p:nvSpPr>
        <p:spPr>
          <a:xfrm rot="-10800000">
            <a:off x="7058341" y="-2119256"/>
            <a:ext cx="12778921" cy="12774766"/>
          </a:xfrm>
          <a:custGeom>
            <a:avLst/>
            <a:gdLst/>
            <a:ahLst/>
            <a:cxnLst/>
            <a:rect l="l" t="t" r="r" b="b"/>
            <a:pathLst>
              <a:path w="12778921" h="12774766">
                <a:moveTo>
                  <a:pt x="0" y="0"/>
                </a:moveTo>
                <a:lnTo>
                  <a:pt x="12778921" y="0"/>
                </a:lnTo>
                <a:lnTo>
                  <a:pt x="12778921" y="12774766"/>
                </a:lnTo>
                <a:lnTo>
                  <a:pt x="0" y="12774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048539" y="772710"/>
            <a:ext cx="15800089" cy="1835150"/>
          </a:xfrm>
          <a:prstGeom prst="rect">
            <a:avLst/>
          </a:prstGeom>
        </p:spPr>
        <p:txBody>
          <a:bodyPr lIns="0" tIns="0" rIns="0" bIns="0" rtlCol="0" anchor="t">
            <a:spAutoFit/>
          </a:bodyPr>
          <a:lstStyle/>
          <a:p>
            <a:pPr marL="0" lvl="0" indent="0" algn="l">
              <a:lnSpc>
                <a:spcPts val="7150"/>
              </a:lnSpc>
            </a:pPr>
            <a:r>
              <a:rPr lang="en-US" sz="6500" b="1" dirty="0">
                <a:solidFill>
                  <a:srgbClr val="FFF6ED"/>
                </a:solidFill>
                <a:latin typeface="Fira Sans Bold"/>
                <a:ea typeface="Fira Sans Bold"/>
                <a:cs typeface="Fira Sans Bold"/>
                <a:sym typeface="Fira Sans Bold"/>
              </a:rPr>
              <a:t>Data Preparation Steps for Customer Churn Analysis</a:t>
            </a:r>
          </a:p>
        </p:txBody>
      </p:sp>
      <p:sp>
        <p:nvSpPr>
          <p:cNvPr id="4" name="TextBox 4"/>
          <p:cNvSpPr txBox="1"/>
          <p:nvPr/>
        </p:nvSpPr>
        <p:spPr>
          <a:xfrm>
            <a:off x="2048539" y="3018370"/>
            <a:ext cx="15800089" cy="6477543"/>
          </a:xfrm>
          <a:prstGeom prst="rect">
            <a:avLst/>
          </a:prstGeom>
        </p:spPr>
        <p:txBody>
          <a:bodyPr lIns="0" tIns="0" rIns="0" bIns="0" rtlCol="0" anchor="t">
            <a:spAutoFit/>
          </a:bodyPr>
          <a:lstStyle/>
          <a:p>
            <a:pPr marL="0" lvl="0" indent="0" algn="l">
              <a:lnSpc>
                <a:spcPts val="3415"/>
              </a:lnSpc>
              <a:spcBef>
                <a:spcPct val="0"/>
              </a:spcBef>
            </a:pPr>
            <a:r>
              <a:rPr lang="en-US" sz="2439" dirty="0">
                <a:solidFill>
                  <a:srgbClr val="FFF6ED"/>
                </a:solidFill>
                <a:latin typeface="Fira Sans"/>
                <a:ea typeface="Fira Sans"/>
                <a:cs typeface="Fira Sans"/>
                <a:sym typeface="Fira Sans"/>
              </a:rPr>
              <a:t>Before performing this analysis, the raw dataset has gone through a preparation and cleaning process. This ensures the data is accurate, consistent, and ready for reliable analysis. The steps below were performed using Power Query Editor in Power BI:</a:t>
            </a:r>
          </a:p>
          <a:p>
            <a:pPr marL="0" lvl="0" indent="0" algn="l">
              <a:lnSpc>
                <a:spcPts val="3415"/>
              </a:lnSpc>
              <a:spcBef>
                <a:spcPct val="0"/>
              </a:spcBef>
            </a:pPr>
            <a:endParaRPr lang="en-US" sz="2439" dirty="0">
              <a:solidFill>
                <a:srgbClr val="FFF6ED"/>
              </a:solidFill>
              <a:latin typeface="Fira Sans"/>
              <a:ea typeface="Fira Sans"/>
              <a:cs typeface="Fira Sans"/>
              <a:sym typeface="Fira Sans"/>
            </a:endParaRPr>
          </a:p>
          <a:p>
            <a:pPr marL="526795" lvl="1" indent="-263398" algn="l">
              <a:lnSpc>
                <a:spcPts val="3415"/>
              </a:lnSpc>
              <a:spcBef>
                <a:spcPct val="0"/>
              </a:spcBef>
              <a:buFont typeface="Arial"/>
              <a:buChar char="•"/>
            </a:pPr>
            <a:r>
              <a:rPr lang="en-US" sz="2439" b="1" dirty="0">
                <a:solidFill>
                  <a:srgbClr val="FFF6ED"/>
                </a:solidFill>
                <a:latin typeface="Fira Sans Bold"/>
                <a:ea typeface="Fira Sans Bold"/>
                <a:cs typeface="Fira Sans Bold"/>
                <a:sym typeface="Fira Sans Bold"/>
              </a:rPr>
              <a:t>Set correct data types</a:t>
            </a:r>
          </a:p>
          <a:p>
            <a:pPr algn="l">
              <a:lnSpc>
                <a:spcPts val="3415"/>
              </a:lnSpc>
              <a:spcBef>
                <a:spcPct val="0"/>
              </a:spcBef>
            </a:pPr>
            <a:r>
              <a:rPr lang="en-US" sz="2439" dirty="0">
                <a:solidFill>
                  <a:srgbClr val="FFF6ED"/>
                </a:solidFill>
                <a:latin typeface="Fira Sans"/>
                <a:ea typeface="Fira Sans"/>
                <a:cs typeface="Fira Sans"/>
                <a:sym typeface="Fira Sans"/>
              </a:rPr>
              <a:t>      Converted </a:t>
            </a:r>
            <a:r>
              <a:rPr lang="en-US" sz="2439" dirty="0" err="1">
                <a:solidFill>
                  <a:srgbClr val="FFF6ED"/>
                </a:solidFill>
                <a:latin typeface="Fira Sans"/>
                <a:ea typeface="Fira Sans"/>
                <a:cs typeface="Fira Sans"/>
                <a:sym typeface="Fira Sans"/>
              </a:rPr>
              <a:t>MonthlyCharges</a:t>
            </a:r>
            <a:r>
              <a:rPr lang="en-US" sz="2439" dirty="0">
                <a:solidFill>
                  <a:srgbClr val="FFF6ED"/>
                </a:solidFill>
                <a:latin typeface="Fira Sans"/>
                <a:ea typeface="Fira Sans"/>
                <a:cs typeface="Fira Sans"/>
                <a:sym typeface="Fira Sans"/>
              </a:rPr>
              <a:t>, </a:t>
            </a:r>
            <a:r>
              <a:rPr lang="en-US" sz="2439" dirty="0" err="1">
                <a:solidFill>
                  <a:srgbClr val="FFF6ED"/>
                </a:solidFill>
                <a:latin typeface="Fira Sans"/>
                <a:ea typeface="Fira Sans"/>
                <a:cs typeface="Fira Sans"/>
                <a:sym typeface="Fira Sans"/>
              </a:rPr>
              <a:t>TotalCharges</a:t>
            </a:r>
            <a:r>
              <a:rPr lang="en-US" sz="2439" dirty="0">
                <a:solidFill>
                  <a:srgbClr val="FFF6ED"/>
                </a:solidFill>
                <a:latin typeface="Fira Sans"/>
                <a:ea typeface="Fira Sans"/>
                <a:cs typeface="Fira Sans"/>
                <a:sym typeface="Fira Sans"/>
              </a:rPr>
              <a:t>, and tenure to Number type</a:t>
            </a:r>
          </a:p>
          <a:p>
            <a:pPr marL="526795" lvl="1" indent="-263398" algn="l">
              <a:lnSpc>
                <a:spcPts val="3415"/>
              </a:lnSpc>
              <a:spcBef>
                <a:spcPct val="0"/>
              </a:spcBef>
              <a:buFont typeface="Arial"/>
              <a:buChar char="•"/>
            </a:pPr>
            <a:r>
              <a:rPr lang="en-US" sz="2439" b="1" dirty="0">
                <a:solidFill>
                  <a:srgbClr val="FFF6ED"/>
                </a:solidFill>
                <a:latin typeface="Fira Sans Bold"/>
                <a:ea typeface="Fira Sans Bold"/>
                <a:cs typeface="Fira Sans Bold"/>
                <a:sym typeface="Fira Sans Bold"/>
              </a:rPr>
              <a:t>Recode binary values for better readability</a:t>
            </a:r>
          </a:p>
          <a:p>
            <a:pPr algn="l">
              <a:lnSpc>
                <a:spcPts val="3415"/>
              </a:lnSpc>
              <a:spcBef>
                <a:spcPct val="0"/>
              </a:spcBef>
            </a:pPr>
            <a:r>
              <a:rPr lang="en-US" sz="2439" dirty="0">
                <a:solidFill>
                  <a:srgbClr val="FFF6ED"/>
                </a:solidFill>
                <a:latin typeface="Fira Sans"/>
                <a:ea typeface="Fira Sans"/>
                <a:cs typeface="Fira Sans"/>
                <a:sym typeface="Fira Sans"/>
              </a:rPr>
              <a:t>      </a:t>
            </a:r>
            <a:r>
              <a:rPr lang="en-US" sz="2439" dirty="0" err="1">
                <a:solidFill>
                  <a:srgbClr val="FFF6ED"/>
                </a:solidFill>
                <a:latin typeface="Fira Sans"/>
                <a:ea typeface="Fira Sans"/>
                <a:cs typeface="Fira Sans"/>
                <a:sym typeface="Fira Sans"/>
              </a:rPr>
              <a:t>SeniorCitizen</a:t>
            </a:r>
            <a:r>
              <a:rPr lang="en-US" sz="2439" dirty="0">
                <a:solidFill>
                  <a:srgbClr val="FFF6ED"/>
                </a:solidFill>
                <a:latin typeface="Fira Sans"/>
                <a:ea typeface="Fira Sans"/>
                <a:cs typeface="Fira Sans"/>
                <a:sym typeface="Fira Sans"/>
              </a:rPr>
              <a:t>: 0 → "No", 1 → "Yes"</a:t>
            </a:r>
          </a:p>
          <a:p>
            <a:pPr marL="526795" lvl="1" indent="-263398" algn="l">
              <a:lnSpc>
                <a:spcPts val="3415"/>
              </a:lnSpc>
              <a:spcBef>
                <a:spcPct val="0"/>
              </a:spcBef>
              <a:buFont typeface="Arial"/>
              <a:buChar char="•"/>
            </a:pPr>
            <a:r>
              <a:rPr lang="en-US" sz="2439" b="1" dirty="0">
                <a:solidFill>
                  <a:srgbClr val="FFF6ED"/>
                </a:solidFill>
                <a:latin typeface="Fira Sans Bold"/>
                <a:ea typeface="Fira Sans Bold"/>
                <a:cs typeface="Fira Sans Bold"/>
                <a:sym typeface="Fira Sans Bold"/>
              </a:rPr>
              <a:t>Handle missing values</a:t>
            </a:r>
          </a:p>
          <a:p>
            <a:pPr algn="l">
              <a:lnSpc>
                <a:spcPts val="3415"/>
              </a:lnSpc>
              <a:spcBef>
                <a:spcPct val="0"/>
              </a:spcBef>
            </a:pPr>
            <a:r>
              <a:rPr lang="en-US" sz="2439" dirty="0">
                <a:solidFill>
                  <a:srgbClr val="FFF6ED"/>
                </a:solidFill>
                <a:latin typeface="Fira Sans"/>
                <a:ea typeface="Fira Sans"/>
                <a:cs typeface="Fira Sans"/>
                <a:sym typeface="Fira Sans"/>
              </a:rPr>
              <a:t>      Filtered null values in </a:t>
            </a:r>
            <a:r>
              <a:rPr lang="en-US" sz="2439" dirty="0" err="1">
                <a:solidFill>
                  <a:srgbClr val="FFF6ED"/>
                </a:solidFill>
                <a:latin typeface="Fira Sans"/>
                <a:ea typeface="Fira Sans"/>
                <a:cs typeface="Fira Sans"/>
                <a:sym typeface="Fira Sans"/>
              </a:rPr>
              <a:t>TotalCharges</a:t>
            </a:r>
            <a:r>
              <a:rPr lang="en-US" sz="2439" dirty="0">
                <a:solidFill>
                  <a:srgbClr val="FFF6ED"/>
                </a:solidFill>
                <a:latin typeface="Fira Sans"/>
                <a:ea typeface="Fira Sans"/>
                <a:cs typeface="Fira Sans"/>
                <a:sym typeface="Fira Sans"/>
              </a:rPr>
              <a:t> </a:t>
            </a:r>
          </a:p>
          <a:p>
            <a:pPr marL="526795" lvl="1" indent="-263398" algn="l">
              <a:lnSpc>
                <a:spcPts val="3415"/>
              </a:lnSpc>
              <a:spcBef>
                <a:spcPct val="0"/>
              </a:spcBef>
              <a:buFont typeface="Arial"/>
              <a:buChar char="•"/>
            </a:pPr>
            <a:r>
              <a:rPr lang="en-US" sz="2439" b="1" dirty="0">
                <a:solidFill>
                  <a:srgbClr val="FFF6ED"/>
                </a:solidFill>
                <a:latin typeface="Fira Sans Bold"/>
                <a:ea typeface="Fira Sans Bold"/>
                <a:cs typeface="Fira Sans Bold"/>
                <a:sym typeface="Fira Sans Bold"/>
              </a:rPr>
              <a:t>Renamed columns for clarity</a:t>
            </a:r>
          </a:p>
          <a:p>
            <a:pPr algn="l">
              <a:lnSpc>
                <a:spcPts val="3415"/>
              </a:lnSpc>
              <a:spcBef>
                <a:spcPct val="0"/>
              </a:spcBef>
            </a:pPr>
            <a:r>
              <a:rPr lang="en-US" sz="2439" dirty="0">
                <a:solidFill>
                  <a:srgbClr val="FFF6ED"/>
                </a:solidFill>
                <a:latin typeface="Fira Sans"/>
                <a:ea typeface="Fira Sans"/>
                <a:cs typeface="Fira Sans"/>
                <a:sym typeface="Fira Sans"/>
              </a:rPr>
              <a:t>      Example: tenure → Tenure (Months)</a:t>
            </a:r>
          </a:p>
          <a:p>
            <a:pPr algn="l">
              <a:lnSpc>
                <a:spcPts val="3415"/>
              </a:lnSpc>
              <a:spcBef>
                <a:spcPct val="0"/>
              </a:spcBef>
            </a:pPr>
            <a:endParaRPr lang="en-US" sz="2439" dirty="0">
              <a:solidFill>
                <a:srgbClr val="FFF6ED"/>
              </a:solidFill>
              <a:latin typeface="Fira Sans"/>
              <a:ea typeface="Fira Sans"/>
              <a:cs typeface="Fira Sans"/>
              <a:sym typeface="Fira Sans"/>
            </a:endParaRPr>
          </a:p>
          <a:p>
            <a:pPr algn="l">
              <a:lnSpc>
                <a:spcPts val="3415"/>
              </a:lnSpc>
              <a:spcBef>
                <a:spcPct val="0"/>
              </a:spcBef>
            </a:pPr>
            <a:r>
              <a:rPr lang="en-US" sz="2439" dirty="0">
                <a:solidFill>
                  <a:srgbClr val="FFF6ED"/>
                </a:solidFill>
                <a:latin typeface="Fira Sans"/>
                <a:ea typeface="Fira Sans"/>
                <a:cs typeface="Fira Sans"/>
                <a:sym typeface="Fira Sans"/>
              </a:rPr>
              <a:t>Note: No changes made to Churn as it is the target variable for churn analysis</a:t>
            </a:r>
          </a:p>
          <a:p>
            <a:pPr marL="0" lvl="0" indent="0" algn="l">
              <a:lnSpc>
                <a:spcPts val="3874"/>
              </a:lnSpc>
              <a:spcBef>
                <a:spcPct val="0"/>
              </a:spcBef>
            </a:pPr>
            <a:endParaRPr lang="en-US" sz="2439" dirty="0">
              <a:solidFill>
                <a:srgbClr val="FFF6ED"/>
              </a:solidFill>
              <a:latin typeface="Fira Sans"/>
              <a:ea typeface="Fira Sans"/>
              <a:cs typeface="Fira Sans"/>
              <a:sym typeface="Fira Sans"/>
            </a:endParaRPr>
          </a:p>
        </p:txBody>
      </p:sp>
      <p:grpSp>
        <p:nvGrpSpPr>
          <p:cNvPr id="5" name="Group 5"/>
          <p:cNvGrpSpPr/>
          <p:nvPr/>
        </p:nvGrpSpPr>
        <p:grpSpPr>
          <a:xfrm rot="5400000">
            <a:off x="-8983952" y="8983952"/>
            <a:ext cx="19280880" cy="1312977"/>
            <a:chOff x="0" y="0"/>
            <a:chExt cx="25707840" cy="1750636"/>
          </a:xfrm>
        </p:grpSpPr>
        <p:grpSp>
          <p:nvGrpSpPr>
            <p:cNvPr id="6" name="Group 6"/>
            <p:cNvGrpSpPr/>
            <p:nvPr/>
          </p:nvGrpSpPr>
          <p:grpSpPr>
            <a:xfrm rot="5400000">
              <a:off x="13125860" y="-10831345"/>
              <a:ext cx="1750636" cy="23413325"/>
              <a:chOff x="0" y="0"/>
              <a:chExt cx="3130550" cy="41868551"/>
            </a:xfrm>
          </p:grpSpPr>
          <p:sp>
            <p:nvSpPr>
              <p:cNvPr id="7" name="Freeform 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C69866"/>
              </a:solidFill>
            </p:spPr>
          </p:sp>
        </p:grpSp>
        <p:sp>
          <p:nvSpPr>
            <p:cNvPr id="8" name="Freeform 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4">
                <a:extLst>
                  <a:ext uri="{96DAC541-7B7A-43D3-8B79-37D633B846F1}">
                    <asvg:svgBlip xmlns:asvg="http://schemas.microsoft.com/office/drawing/2016/SVG/main" r:embed="rId5"/>
                  </a:ext>
                </a:extLst>
              </a:blip>
              <a:stretch>
                <a:fillRect t="-51576"/>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sp>
        <p:nvSpPr>
          <p:cNvPr id="2" name="Freeform 2"/>
          <p:cNvSpPr/>
          <p:nvPr/>
        </p:nvSpPr>
        <p:spPr>
          <a:xfrm rot="-10800000" flipH="1">
            <a:off x="9144000" y="-422826"/>
            <a:ext cx="22207859" cy="12679959"/>
          </a:xfrm>
          <a:custGeom>
            <a:avLst/>
            <a:gdLst/>
            <a:ahLst/>
            <a:cxnLst/>
            <a:rect l="l" t="t" r="r" b="b"/>
            <a:pathLst>
              <a:path w="22207859" h="12679959">
                <a:moveTo>
                  <a:pt x="22207859" y="0"/>
                </a:moveTo>
                <a:lnTo>
                  <a:pt x="0" y="0"/>
                </a:lnTo>
                <a:lnTo>
                  <a:pt x="0" y="12679959"/>
                </a:lnTo>
                <a:lnTo>
                  <a:pt x="22207859" y="12679959"/>
                </a:lnTo>
                <a:lnTo>
                  <a:pt x="22207859"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3" name="Freeform 3"/>
          <p:cNvSpPr/>
          <p:nvPr/>
        </p:nvSpPr>
        <p:spPr>
          <a:xfrm rot="-10800000">
            <a:off x="8232335" y="0"/>
            <a:ext cx="10658975" cy="10655510"/>
          </a:xfrm>
          <a:custGeom>
            <a:avLst/>
            <a:gdLst/>
            <a:ahLst/>
            <a:cxnLst/>
            <a:rect l="l" t="t" r="r" b="b"/>
            <a:pathLst>
              <a:path w="10658975" h="10655510">
                <a:moveTo>
                  <a:pt x="0" y="0"/>
                </a:moveTo>
                <a:lnTo>
                  <a:pt x="10658976" y="0"/>
                </a:lnTo>
                <a:lnTo>
                  <a:pt x="10658976" y="10655510"/>
                </a:lnTo>
                <a:lnTo>
                  <a:pt x="0" y="106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0"/>
            <a:ext cx="18288000" cy="2747362"/>
            <a:chOff x="0" y="0"/>
            <a:chExt cx="2833290" cy="425638"/>
          </a:xfrm>
        </p:grpSpPr>
        <p:sp>
          <p:nvSpPr>
            <p:cNvPr id="5" name="Freeform 5"/>
            <p:cNvSpPr/>
            <p:nvPr/>
          </p:nvSpPr>
          <p:spPr>
            <a:xfrm>
              <a:off x="0" y="0"/>
              <a:ext cx="2833290" cy="425638"/>
            </a:xfrm>
            <a:custGeom>
              <a:avLst/>
              <a:gdLst/>
              <a:ahLst/>
              <a:cxnLst/>
              <a:rect l="l" t="t" r="r" b="b"/>
              <a:pathLst>
                <a:path w="2833290" h="425638">
                  <a:moveTo>
                    <a:pt x="0" y="0"/>
                  </a:moveTo>
                  <a:lnTo>
                    <a:pt x="2833290" y="0"/>
                  </a:lnTo>
                  <a:lnTo>
                    <a:pt x="2833290" y="425638"/>
                  </a:lnTo>
                  <a:lnTo>
                    <a:pt x="0" y="425638"/>
                  </a:lnTo>
                  <a:close/>
                </a:path>
              </a:pathLst>
            </a:custGeom>
            <a:blipFill>
              <a:blip r:embed="rId6"/>
              <a:stretch>
                <a:fillRect t="-171746" b="-171746"/>
              </a:stretch>
            </a:blipFill>
          </p:spPr>
        </p:sp>
      </p:grpSp>
      <p:grpSp>
        <p:nvGrpSpPr>
          <p:cNvPr id="6" name="Group 6"/>
          <p:cNvGrpSpPr/>
          <p:nvPr/>
        </p:nvGrpSpPr>
        <p:grpSpPr>
          <a:xfrm>
            <a:off x="1028700" y="3309767"/>
            <a:ext cx="8840961" cy="4696215"/>
            <a:chOff x="0" y="0"/>
            <a:chExt cx="11787948" cy="6261620"/>
          </a:xfrm>
        </p:grpSpPr>
        <p:sp>
          <p:nvSpPr>
            <p:cNvPr id="7" name="TextBox 7"/>
            <p:cNvSpPr txBox="1"/>
            <p:nvPr/>
          </p:nvSpPr>
          <p:spPr>
            <a:xfrm>
              <a:off x="0" y="76200"/>
              <a:ext cx="11787948" cy="4399449"/>
            </a:xfrm>
            <a:prstGeom prst="rect">
              <a:avLst/>
            </a:prstGeom>
          </p:spPr>
          <p:txBody>
            <a:bodyPr lIns="0" tIns="0" rIns="0" bIns="0" rtlCol="0" anchor="t">
              <a:spAutoFit/>
            </a:bodyPr>
            <a:lstStyle/>
            <a:p>
              <a:pPr marL="0" lvl="0" indent="0" algn="l">
                <a:lnSpc>
                  <a:spcPts val="8590"/>
                </a:lnSpc>
              </a:pPr>
              <a:r>
                <a:rPr lang="en-US" sz="7809" b="1" dirty="0">
                  <a:solidFill>
                    <a:srgbClr val="FFF6ED"/>
                  </a:solidFill>
                  <a:latin typeface="Fira Sans Semi-Bold"/>
                  <a:ea typeface="Fira Sans Semi-Bold"/>
                  <a:cs typeface="Fira Sans Semi-Bold"/>
                  <a:sym typeface="Fira Sans Semi-Bold"/>
                </a:rPr>
                <a:t>Dashboard 1: Churn Rate Overview and Insights</a:t>
              </a:r>
            </a:p>
          </p:txBody>
        </p:sp>
        <p:sp>
          <p:nvSpPr>
            <p:cNvPr id="8" name="TextBox 8"/>
            <p:cNvSpPr txBox="1"/>
            <p:nvPr/>
          </p:nvSpPr>
          <p:spPr>
            <a:xfrm>
              <a:off x="0" y="5066324"/>
              <a:ext cx="11787948" cy="1195296"/>
            </a:xfrm>
            <a:prstGeom prst="rect">
              <a:avLst/>
            </a:prstGeom>
          </p:spPr>
          <p:txBody>
            <a:bodyPr lIns="0" tIns="0" rIns="0" bIns="0" rtlCol="0" anchor="t">
              <a:spAutoFit/>
            </a:bodyPr>
            <a:lstStyle/>
            <a:p>
              <a:pPr marL="0" lvl="0" indent="0" algn="l">
                <a:lnSpc>
                  <a:spcPts val="3705"/>
                </a:lnSpc>
                <a:spcBef>
                  <a:spcPct val="0"/>
                </a:spcBef>
              </a:pPr>
              <a:r>
                <a:rPr lang="en-US" sz="2470" u="none" spc="-74" dirty="0">
                  <a:solidFill>
                    <a:srgbClr val="FFF6ED"/>
                  </a:solidFill>
                  <a:latin typeface="Fira Sans Light"/>
                  <a:ea typeface="Fira Sans Light"/>
                  <a:cs typeface="Fira Sans Light"/>
                  <a:sym typeface="Fira Sans Light"/>
                </a:rPr>
                <a:t>Understanding these trends is crucial for implementing effective strategies to enhance customer satisfaction and reduce churn.</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833290" cy="1593725"/>
          </a:xfrm>
        </p:grpSpPr>
        <p:sp>
          <p:nvSpPr>
            <p:cNvPr id="3" name="Freeform 3"/>
            <p:cNvSpPr/>
            <p:nvPr/>
          </p:nvSpPr>
          <p:spPr>
            <a:xfrm>
              <a:off x="0" y="0"/>
              <a:ext cx="2833290" cy="1593725"/>
            </a:xfrm>
            <a:custGeom>
              <a:avLst/>
              <a:gdLst/>
              <a:ahLst/>
              <a:cxnLst/>
              <a:rect l="l" t="t" r="r" b="b"/>
              <a:pathLst>
                <a:path w="2833290" h="1593725">
                  <a:moveTo>
                    <a:pt x="0" y="0"/>
                  </a:moveTo>
                  <a:lnTo>
                    <a:pt x="2833290" y="0"/>
                  </a:lnTo>
                  <a:lnTo>
                    <a:pt x="2833290" y="1593725"/>
                  </a:lnTo>
                  <a:lnTo>
                    <a:pt x="0" y="1593725"/>
                  </a:lnTo>
                  <a:close/>
                </a:path>
              </a:pathLst>
            </a:custGeom>
            <a:blipFill>
              <a:blip r:embed="rId2"/>
              <a:stretch>
                <a:fillRect l="-223" r="-223"/>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sp>
        <p:nvSpPr>
          <p:cNvPr id="2" name="Freeform 2"/>
          <p:cNvSpPr/>
          <p:nvPr/>
        </p:nvSpPr>
        <p:spPr>
          <a:xfrm rot="-10800000" flipH="1">
            <a:off x="9144000" y="-422826"/>
            <a:ext cx="22207859" cy="12679959"/>
          </a:xfrm>
          <a:custGeom>
            <a:avLst/>
            <a:gdLst/>
            <a:ahLst/>
            <a:cxnLst/>
            <a:rect l="l" t="t" r="r" b="b"/>
            <a:pathLst>
              <a:path w="22207859" h="12679959">
                <a:moveTo>
                  <a:pt x="22207859" y="0"/>
                </a:moveTo>
                <a:lnTo>
                  <a:pt x="0" y="0"/>
                </a:lnTo>
                <a:lnTo>
                  <a:pt x="0" y="12679959"/>
                </a:lnTo>
                <a:lnTo>
                  <a:pt x="22207859" y="12679959"/>
                </a:lnTo>
                <a:lnTo>
                  <a:pt x="22207859" y="0"/>
                </a:lnTo>
                <a:close/>
              </a:path>
            </a:pathLst>
          </a:custGeom>
          <a:blipFill>
            <a:blip r:embed="rId2">
              <a:extLst>
                <a:ext uri="{96DAC541-7B7A-43D3-8B79-37D633B846F1}">
                  <asvg:svgBlip xmlns:asvg="http://schemas.microsoft.com/office/drawing/2016/SVG/main" r:embed="rId3"/>
                </a:ext>
              </a:extLst>
            </a:blip>
            <a:stretch>
              <a:fillRect t="-51576"/>
            </a:stretch>
          </a:blipFill>
        </p:spPr>
      </p:sp>
      <p:sp>
        <p:nvSpPr>
          <p:cNvPr id="3" name="Freeform 3"/>
          <p:cNvSpPr/>
          <p:nvPr/>
        </p:nvSpPr>
        <p:spPr>
          <a:xfrm rot="-10800000">
            <a:off x="8232335" y="0"/>
            <a:ext cx="10658975" cy="10655510"/>
          </a:xfrm>
          <a:custGeom>
            <a:avLst/>
            <a:gdLst/>
            <a:ahLst/>
            <a:cxnLst/>
            <a:rect l="l" t="t" r="r" b="b"/>
            <a:pathLst>
              <a:path w="10658975" h="10655510">
                <a:moveTo>
                  <a:pt x="0" y="0"/>
                </a:moveTo>
                <a:lnTo>
                  <a:pt x="10658976" y="0"/>
                </a:lnTo>
                <a:lnTo>
                  <a:pt x="10658976" y="10655510"/>
                </a:lnTo>
                <a:lnTo>
                  <a:pt x="0" y="106555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0"/>
            <a:ext cx="18288000" cy="2747362"/>
            <a:chOff x="0" y="0"/>
            <a:chExt cx="2833290" cy="425638"/>
          </a:xfrm>
        </p:grpSpPr>
        <p:sp>
          <p:nvSpPr>
            <p:cNvPr id="5" name="Freeform 5"/>
            <p:cNvSpPr/>
            <p:nvPr/>
          </p:nvSpPr>
          <p:spPr>
            <a:xfrm>
              <a:off x="0" y="0"/>
              <a:ext cx="2833290" cy="425638"/>
            </a:xfrm>
            <a:custGeom>
              <a:avLst/>
              <a:gdLst/>
              <a:ahLst/>
              <a:cxnLst/>
              <a:rect l="l" t="t" r="r" b="b"/>
              <a:pathLst>
                <a:path w="2833290" h="425638">
                  <a:moveTo>
                    <a:pt x="0" y="0"/>
                  </a:moveTo>
                  <a:lnTo>
                    <a:pt x="2833290" y="0"/>
                  </a:lnTo>
                  <a:lnTo>
                    <a:pt x="2833290" y="425638"/>
                  </a:lnTo>
                  <a:lnTo>
                    <a:pt x="0" y="425638"/>
                  </a:lnTo>
                  <a:close/>
                </a:path>
              </a:pathLst>
            </a:custGeom>
            <a:blipFill>
              <a:blip r:embed="rId6"/>
              <a:stretch>
                <a:fillRect t="-135144" b="-127638"/>
              </a:stretch>
            </a:blipFill>
          </p:spPr>
        </p:sp>
      </p:grpSp>
      <p:grpSp>
        <p:nvGrpSpPr>
          <p:cNvPr id="6" name="Group 6"/>
          <p:cNvGrpSpPr/>
          <p:nvPr/>
        </p:nvGrpSpPr>
        <p:grpSpPr>
          <a:xfrm>
            <a:off x="1028700" y="3349273"/>
            <a:ext cx="8840961" cy="5909027"/>
            <a:chOff x="0" y="66675"/>
            <a:chExt cx="11787948" cy="7878702"/>
          </a:xfrm>
        </p:grpSpPr>
        <p:sp>
          <p:nvSpPr>
            <p:cNvPr id="7" name="TextBox 7"/>
            <p:cNvSpPr txBox="1"/>
            <p:nvPr/>
          </p:nvSpPr>
          <p:spPr>
            <a:xfrm>
              <a:off x="0" y="66675"/>
              <a:ext cx="11787948" cy="4408913"/>
            </a:xfrm>
            <a:prstGeom prst="rect">
              <a:avLst/>
            </a:prstGeom>
          </p:spPr>
          <p:txBody>
            <a:bodyPr lIns="0" tIns="0" rIns="0" bIns="0" rtlCol="0" anchor="t">
              <a:spAutoFit/>
            </a:bodyPr>
            <a:lstStyle/>
            <a:p>
              <a:pPr marL="0" lvl="0" indent="0" algn="l">
                <a:lnSpc>
                  <a:spcPts val="8587"/>
                </a:lnSpc>
              </a:pPr>
              <a:r>
                <a:rPr lang="en-US" sz="7806" b="1" dirty="0">
                  <a:solidFill>
                    <a:srgbClr val="FFF6ED"/>
                  </a:solidFill>
                  <a:latin typeface="Fira Sans Semi-Bold"/>
                  <a:ea typeface="Fira Sans Semi-Bold"/>
                  <a:cs typeface="Fira Sans Semi-Bold"/>
                  <a:sym typeface="Fira Sans Semi-Bold"/>
                </a:rPr>
                <a:t>Dashboard 2: In-Depth Diagnostic Insights</a:t>
              </a:r>
            </a:p>
          </p:txBody>
        </p:sp>
        <p:sp>
          <p:nvSpPr>
            <p:cNvPr id="8" name="TextBox 8"/>
            <p:cNvSpPr txBox="1"/>
            <p:nvPr/>
          </p:nvSpPr>
          <p:spPr>
            <a:xfrm>
              <a:off x="0" y="5075788"/>
              <a:ext cx="11787948" cy="2869589"/>
            </a:xfrm>
            <a:prstGeom prst="rect">
              <a:avLst/>
            </a:prstGeom>
          </p:spPr>
          <p:txBody>
            <a:bodyPr lIns="0" tIns="0" rIns="0" bIns="0" rtlCol="0" anchor="t">
              <a:spAutoFit/>
            </a:bodyPr>
            <a:lstStyle/>
            <a:p>
              <a:pPr marL="0" lvl="0" indent="0" algn="l">
                <a:lnSpc>
                  <a:spcPts val="3486"/>
                </a:lnSpc>
                <a:spcBef>
                  <a:spcPct val="0"/>
                </a:spcBef>
              </a:pPr>
              <a:r>
                <a:rPr lang="en-US" sz="2324" u="none" spc="-69" dirty="0">
                  <a:solidFill>
                    <a:srgbClr val="FFF6ED"/>
                  </a:solidFill>
                  <a:latin typeface="Fira Sans Light"/>
                  <a:ea typeface="Fira Sans Light"/>
                  <a:cs typeface="Fira Sans Light"/>
                  <a:sym typeface="Fira Sans Light"/>
                </a:rPr>
                <a:t>This dashboard provides a </a:t>
              </a:r>
              <a:r>
                <a:rPr lang="en-US" sz="2324" b="1" u="none" spc="-69" dirty="0">
                  <a:solidFill>
                    <a:srgbClr val="FFF6ED"/>
                  </a:solidFill>
                  <a:latin typeface="Fira Sans Bold"/>
                  <a:ea typeface="Fira Sans Bold"/>
                  <a:cs typeface="Fira Sans Bold"/>
                  <a:sym typeface="Fira Sans Bold"/>
                </a:rPr>
                <a:t>detailed examination</a:t>
              </a:r>
              <a:r>
                <a:rPr lang="en-US" sz="2324" u="none" spc="-69" dirty="0">
                  <a:solidFill>
                    <a:srgbClr val="FFF6ED"/>
                  </a:solidFill>
                  <a:latin typeface="Fira Sans Light"/>
                  <a:ea typeface="Fira Sans Light"/>
                  <a:cs typeface="Fira Sans Light"/>
                  <a:sym typeface="Fira Sans Light"/>
                </a:rPr>
                <a:t> of the factors contributing to customer churn. By drilling down into specific demographics and service categories, we can identify targeted areas for improvement and </a:t>
              </a:r>
              <a:r>
                <a:rPr lang="en-US" sz="2324" b="1" u="none" spc="-69" dirty="0">
                  <a:solidFill>
                    <a:srgbClr val="FFF6ED"/>
                  </a:solidFill>
                  <a:latin typeface="Fira Sans Bold"/>
                  <a:ea typeface="Fira Sans Bold"/>
                  <a:cs typeface="Fira Sans Bold"/>
                  <a:sym typeface="Fira Sans Bold"/>
                </a:rPr>
                <a:t>strategically address</a:t>
              </a:r>
              <a:r>
                <a:rPr lang="en-US" sz="2324" u="none" spc="-69" dirty="0">
                  <a:solidFill>
                    <a:srgbClr val="FFF6ED"/>
                  </a:solidFill>
                  <a:latin typeface="Fira Sans Light"/>
                  <a:ea typeface="Fira Sans Light"/>
                  <a:cs typeface="Fira Sans Light"/>
                  <a:sym typeface="Fira Sans Light"/>
                </a:rPr>
                <a:t> customer retention efforts. Insights gained here will guide our recommendations moving forward.</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833290" cy="1593725"/>
          </a:xfrm>
        </p:grpSpPr>
        <p:sp>
          <p:nvSpPr>
            <p:cNvPr id="3" name="Freeform 3"/>
            <p:cNvSpPr/>
            <p:nvPr/>
          </p:nvSpPr>
          <p:spPr>
            <a:xfrm>
              <a:off x="0" y="0"/>
              <a:ext cx="2833290" cy="1593725"/>
            </a:xfrm>
            <a:custGeom>
              <a:avLst/>
              <a:gdLst/>
              <a:ahLst/>
              <a:cxnLst/>
              <a:rect l="l" t="t" r="r" b="b"/>
              <a:pathLst>
                <a:path w="2833290" h="1593725">
                  <a:moveTo>
                    <a:pt x="0" y="0"/>
                  </a:moveTo>
                  <a:lnTo>
                    <a:pt x="2833290" y="0"/>
                  </a:lnTo>
                  <a:lnTo>
                    <a:pt x="2833290" y="1593725"/>
                  </a:lnTo>
                  <a:lnTo>
                    <a:pt x="0" y="1593725"/>
                  </a:lnTo>
                  <a:close/>
                </a:path>
              </a:pathLst>
            </a:custGeom>
            <a:blipFill>
              <a:blip r:embed="rId2"/>
              <a:stretch>
                <a:fillRect t="-222" b="-222"/>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4872"/>
        </a:solidFill>
        <a:effectLst/>
      </p:bgPr>
    </p:bg>
    <p:spTree>
      <p:nvGrpSpPr>
        <p:cNvPr id="1" name=""/>
        <p:cNvGrpSpPr/>
        <p:nvPr/>
      </p:nvGrpSpPr>
      <p:grpSpPr>
        <a:xfrm>
          <a:off x="0" y="0"/>
          <a:ext cx="0" cy="0"/>
          <a:chOff x="0" y="0"/>
          <a:chExt cx="0" cy="0"/>
        </a:xfrm>
      </p:grpSpPr>
      <p:sp>
        <p:nvSpPr>
          <p:cNvPr id="2" name="Freeform 2"/>
          <p:cNvSpPr/>
          <p:nvPr/>
        </p:nvSpPr>
        <p:spPr>
          <a:xfrm rot="-10800000">
            <a:off x="5259608" y="-2971760"/>
            <a:ext cx="13631703" cy="13627270"/>
          </a:xfrm>
          <a:custGeom>
            <a:avLst/>
            <a:gdLst/>
            <a:ahLst/>
            <a:cxnLst/>
            <a:rect l="l" t="t" r="r" b="b"/>
            <a:pathLst>
              <a:path w="13631703" h="13627270">
                <a:moveTo>
                  <a:pt x="0" y="0"/>
                </a:moveTo>
                <a:lnTo>
                  <a:pt x="13631703" y="0"/>
                </a:lnTo>
                <a:lnTo>
                  <a:pt x="13631703" y="13627270"/>
                </a:lnTo>
                <a:lnTo>
                  <a:pt x="0" y="136272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flipH="1">
            <a:off x="9144000" y="-422826"/>
            <a:ext cx="22207859" cy="12679959"/>
          </a:xfrm>
          <a:custGeom>
            <a:avLst/>
            <a:gdLst/>
            <a:ahLst/>
            <a:cxnLst/>
            <a:rect l="l" t="t" r="r" b="b"/>
            <a:pathLst>
              <a:path w="22207859" h="12679959">
                <a:moveTo>
                  <a:pt x="22207859" y="0"/>
                </a:moveTo>
                <a:lnTo>
                  <a:pt x="0" y="0"/>
                </a:lnTo>
                <a:lnTo>
                  <a:pt x="0" y="12679959"/>
                </a:lnTo>
                <a:lnTo>
                  <a:pt x="22207859" y="12679959"/>
                </a:lnTo>
                <a:lnTo>
                  <a:pt x="22207859" y="0"/>
                </a:lnTo>
                <a:close/>
              </a:path>
            </a:pathLst>
          </a:custGeom>
          <a:blipFill>
            <a:blip r:embed="rId4">
              <a:extLst>
                <a:ext uri="{96DAC541-7B7A-43D3-8B79-37D633B846F1}">
                  <asvg:svgBlip xmlns:asvg="http://schemas.microsoft.com/office/drawing/2016/SVG/main" r:embed="rId5"/>
                </a:ext>
              </a:extLst>
            </a:blip>
            <a:stretch>
              <a:fillRect t="-51576"/>
            </a:stretch>
          </a:blipFill>
        </p:spPr>
      </p:sp>
      <p:sp>
        <p:nvSpPr>
          <p:cNvPr id="4" name="TextBox 4"/>
          <p:cNvSpPr txBox="1"/>
          <p:nvPr/>
        </p:nvSpPr>
        <p:spPr>
          <a:xfrm>
            <a:off x="1028700" y="3521234"/>
            <a:ext cx="7393944" cy="1323975"/>
          </a:xfrm>
          <a:prstGeom prst="rect">
            <a:avLst/>
          </a:prstGeom>
        </p:spPr>
        <p:txBody>
          <a:bodyPr lIns="0" tIns="0" rIns="0" bIns="0" rtlCol="0" anchor="t">
            <a:spAutoFit/>
          </a:bodyPr>
          <a:lstStyle/>
          <a:p>
            <a:pPr marL="0" lvl="0" indent="0" algn="l">
              <a:lnSpc>
                <a:spcPts val="10440"/>
              </a:lnSpc>
            </a:pPr>
            <a:r>
              <a:rPr lang="en-US" sz="8700" b="1" spc="-86" dirty="0">
                <a:solidFill>
                  <a:srgbClr val="FFF6ED"/>
                </a:solidFill>
                <a:latin typeface="Fira Sans Bold"/>
                <a:ea typeface="Fira Sans Bold"/>
                <a:cs typeface="Fira Sans Bold"/>
                <a:sym typeface="Fira Sans Bold"/>
              </a:rPr>
              <a:t>Key Findings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591</Words>
  <Application>Microsoft Office PowerPoint</Application>
  <PresentationFormat>Custom</PresentationFormat>
  <Paragraphs>100</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TT Commons Pro Expanded</vt:lpstr>
      <vt:lpstr>Calibri</vt:lpstr>
      <vt:lpstr>Barlow Bold</vt:lpstr>
      <vt:lpstr>TT Commons Pro Expanded Bold</vt:lpstr>
      <vt:lpstr>Fira Sans</vt:lpstr>
      <vt:lpstr>Fira Sans Semi-Bold</vt:lpstr>
      <vt:lpstr>Fira Sans Bold</vt:lpstr>
      <vt:lpstr>Arial</vt:lpstr>
      <vt:lpstr>Fira Sans Ultra-Bold</vt:lpstr>
      <vt:lpstr>Barlow</vt:lpstr>
      <vt:lpstr>Fira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Customer Churn Analysis</dc:title>
  <dc:description>Presentation - Customer Churn Analysis</dc:description>
  <cp:lastModifiedBy>sap28</cp:lastModifiedBy>
  <cp:revision>1</cp:revision>
  <dcterms:created xsi:type="dcterms:W3CDTF">2006-08-16T00:00:00Z</dcterms:created>
  <dcterms:modified xsi:type="dcterms:W3CDTF">2025-07-19T17:23:28Z</dcterms:modified>
  <dc:identifier>DAGtS4m4LxM</dc:identifier>
</cp:coreProperties>
</file>